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318" r:id="rId3"/>
    <p:sldId id="337" r:id="rId4"/>
    <p:sldId id="341" r:id="rId5"/>
    <p:sldId id="340" r:id="rId6"/>
    <p:sldId id="342" r:id="rId7"/>
    <p:sldId id="339" r:id="rId8"/>
    <p:sldId id="343" r:id="rId9"/>
    <p:sldId id="333" r:id="rId10"/>
    <p:sldId id="334" r:id="rId11"/>
    <p:sldId id="335" r:id="rId12"/>
    <p:sldId id="336" r:id="rId13"/>
    <p:sldId id="344" r:id="rId14"/>
    <p:sldId id="326" r:id="rId15"/>
    <p:sldId id="327" r:id="rId16"/>
    <p:sldId id="331" r:id="rId17"/>
    <p:sldId id="328" r:id="rId18"/>
    <p:sldId id="330" r:id="rId19"/>
    <p:sldId id="329" r:id="rId20"/>
    <p:sldId id="332" r:id="rId21"/>
    <p:sldId id="349" r:id="rId22"/>
    <p:sldId id="350" r:id="rId23"/>
    <p:sldId id="351" r:id="rId24"/>
    <p:sldId id="352" r:id="rId25"/>
    <p:sldId id="353" r:id="rId26"/>
    <p:sldId id="323" r:id="rId27"/>
    <p:sldId id="324" r:id="rId28"/>
    <p:sldId id="345" r:id="rId29"/>
    <p:sldId id="346" r:id="rId30"/>
    <p:sldId id="347" r:id="rId31"/>
    <p:sldId id="348" r:id="rId32"/>
    <p:sldId id="281" r:id="rId33"/>
    <p:sldId id="322" r:id="rId34"/>
    <p:sldId id="282" r:id="rId35"/>
    <p:sldId id="356" r:id="rId36"/>
    <p:sldId id="357" r:id="rId37"/>
    <p:sldId id="283" r:id="rId38"/>
    <p:sldId id="358" r:id="rId39"/>
    <p:sldId id="359" r:id="rId40"/>
    <p:sldId id="284" r:id="rId41"/>
    <p:sldId id="362" r:id="rId42"/>
    <p:sldId id="363" r:id="rId43"/>
    <p:sldId id="285" r:id="rId44"/>
    <p:sldId id="364" r:id="rId45"/>
    <p:sldId id="365" r:id="rId46"/>
    <p:sldId id="366" r:id="rId47"/>
    <p:sldId id="367" r:id="rId48"/>
    <p:sldId id="289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19" r:id="rId61"/>
    <p:sldId id="354" r:id="rId62"/>
    <p:sldId id="287" r:id="rId63"/>
    <p:sldId id="261" r:id="rId64"/>
    <p:sldId id="312" r:id="rId65"/>
    <p:sldId id="313" r:id="rId66"/>
    <p:sldId id="320" r:id="rId67"/>
    <p:sldId id="355" r:id="rId68"/>
    <p:sldId id="321" r:id="rId69"/>
    <p:sldId id="311" r:id="rId70"/>
    <p:sldId id="268" r:id="rId71"/>
    <p:sldId id="304" r:id="rId72"/>
    <p:sldId id="305" r:id="rId73"/>
    <p:sldId id="308" r:id="rId74"/>
    <p:sldId id="306" r:id="rId75"/>
    <p:sldId id="309" r:id="rId76"/>
    <p:sldId id="266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099" autoAdjust="0"/>
  </p:normalViewPr>
  <p:slideViewPr>
    <p:cSldViewPr snapToGrid="0" snapToObjects="1">
      <p:cViewPr>
        <p:scale>
          <a:sx n="100" d="100"/>
          <a:sy n="100" d="100"/>
        </p:scale>
        <p:origin x="-1104" y="-104"/>
      </p:cViewPr>
      <p:guideLst>
        <p:guide orient="horz" pos="2152"/>
        <p:guide pos="31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0DFE-BAB8-6442-8C6B-673E9C421204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2827-E553-F145-A5FE-7C775EB6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53DA-4B63-DF4A-9D2B-2ECC1DF43CAF}" type="datetimeFigureOut">
              <a:rPr lang="en-US" smtClean="0"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9401-7B57-0348-996F-FCBB0BDE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2.wmf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2.wmf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1.wmf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1.wmf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1.wmf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1.wmf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1.wmf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.wmf"/><Relationship Id="rId5" Type="http://schemas.openxmlformats.org/officeDocument/2006/relationships/image" Target="../media/image3.wmf"/><Relationship Id="rId6" Type="http://schemas.openxmlformats.org/officeDocument/2006/relationships/image" Target="../media/image6.wmf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image" Target="../media/image6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image" Target="../media/image6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image" Target="../media/image6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image" Target="../media/image6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6.w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9.png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wmf"/><Relationship Id="rId6" Type="http://schemas.openxmlformats.org/officeDocument/2006/relationships/image" Target="../media/image6.w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9.png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.w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.w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.w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.w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.w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wmf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.w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wm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.wm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wmf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wmf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wmf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wmf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wmf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2.wmf"/><Relationship Id="rId9" Type="http://schemas.openxmlformats.org/officeDocument/2006/relationships/image" Target="../media/image19.png"/><Relationship Id="rId10" Type="http://schemas.openxmlformats.org/officeDocument/2006/relationships/image" Target="../media/image10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2.wmf"/><Relationship Id="rId9" Type="http://schemas.openxmlformats.org/officeDocument/2006/relationships/image" Target="../media/image19.png"/><Relationship Id="rId10" Type="http://schemas.openxmlformats.org/officeDocument/2006/relationships/image" Target="../media/image10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4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png"/><Relationship Id="rId9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8.wmf"/><Relationship Id="rId8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7.wmf"/><Relationship Id="rId5" Type="http://schemas.openxmlformats.org/officeDocument/2006/relationships/image" Target="../media/image10.png"/><Relationship Id="rId6" Type="http://schemas.openxmlformats.org/officeDocument/2006/relationships/image" Target="../media/image18.wm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SMART HOME</a:t>
            </a:r>
            <a:br>
              <a:rPr lang="en-US" dirty="0" smtClean="0"/>
            </a:br>
            <a:r>
              <a:rPr lang="en-US" dirty="0" smtClean="0"/>
              <a:t>ADDITIONAL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8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Baseline: </a:t>
            </a:r>
            <a:r>
              <a:rPr lang="en-US" dirty="0" err="1" smtClean="0"/>
              <a:t>MYLowe’s</a:t>
            </a:r>
            <a:r>
              <a:rPr lang="en-US" dirty="0" smtClean="0"/>
              <a:t> Opt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3200"/>
            <a:ext cx="8229600" cy="134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acquisition and profiling continue throughout 2012</a:t>
            </a:r>
          </a:p>
          <a:p>
            <a:pPr lvl="1"/>
            <a:r>
              <a:rPr lang="en-US" dirty="0" smtClean="0"/>
              <a:t>New Consumers Opt In to become program Users</a:t>
            </a:r>
          </a:p>
          <a:p>
            <a:pPr lvl="1"/>
            <a:r>
              <a:rPr lang="en-US" dirty="0" smtClean="0"/>
              <a:t>Users add profile data to the system through action and input</a:t>
            </a:r>
          </a:p>
          <a:p>
            <a:pPr lvl="2"/>
            <a:r>
              <a:rPr lang="en-US" dirty="0" smtClean="0"/>
              <a:t>Learn about Consumer purchases, behavior, and preferences (Profile, Information, Resources)</a:t>
            </a:r>
          </a:p>
          <a:p>
            <a:pPr lvl="2"/>
            <a:r>
              <a:rPr lang="en-US" dirty="0" smtClean="0"/>
              <a:t>Volunteer information about House and Home Improvement Plans (Applications and Tools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Personal and Home Profiles linked for ‘Household’ view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41401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1Q12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3200" y="4292600"/>
            <a:ext cx="838201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102601" y="4292600"/>
            <a:ext cx="876299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93999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2Q12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73590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3Q12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326188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4Q12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533371"/>
            <a:ext cx="842361" cy="3987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Left-Right Arrow 20"/>
          <p:cNvSpPr/>
          <p:nvPr/>
        </p:nvSpPr>
        <p:spPr>
          <a:xfrm>
            <a:off x="127000" y="1066800"/>
            <a:ext cx="8890000" cy="1320800"/>
          </a:xfrm>
          <a:prstGeom prst="leftRightArrow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Users Continue To Opt In To </a:t>
            </a:r>
            <a:r>
              <a:rPr lang="en-US" sz="1600" dirty="0" err="1" smtClean="0">
                <a:solidFill>
                  <a:schemeClr val="tx2"/>
                </a:solidFill>
              </a:rPr>
              <a:t>MYLowe’s</a:t>
            </a:r>
            <a:r>
              <a:rPr lang="en-US" sz="1600" dirty="0" smtClean="0">
                <a:solidFill>
                  <a:schemeClr val="tx2"/>
                </a:solidFill>
              </a:rPr>
              <a:t> Key Fob Program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9503" y="2811009"/>
            <a:ext cx="45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78731" y="2811009"/>
            <a:ext cx="45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=</a:t>
            </a:r>
            <a:endParaRPr lang="en-US" sz="6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45097" y="2925867"/>
            <a:ext cx="1311542" cy="785948"/>
            <a:chOff x="3652751" y="1006380"/>
            <a:chExt cx="1838497" cy="1101728"/>
          </a:xfrm>
        </p:grpSpPr>
        <p:sp>
          <p:nvSpPr>
            <p:cNvPr id="31" name="Stored Data 3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House Frame 0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7505114" y="2925867"/>
            <a:ext cx="1311542" cy="785948"/>
            <a:chOff x="6456328" y="1127859"/>
            <a:chExt cx="1838497" cy="1101728"/>
          </a:xfrm>
        </p:grpSpPr>
        <p:grpSp>
          <p:nvGrpSpPr>
            <p:cNvPr id="34" name="Group 33"/>
            <p:cNvGrpSpPr/>
            <p:nvPr/>
          </p:nvGrpSpPr>
          <p:grpSpPr>
            <a:xfrm>
              <a:off x="6456328" y="1127859"/>
              <a:ext cx="1838497" cy="1101728"/>
              <a:chOff x="3652751" y="1006380"/>
              <a:chExt cx="1838497" cy="1101728"/>
            </a:xfrm>
          </p:grpSpPr>
          <p:sp>
            <p:nvSpPr>
              <p:cNvPr id="37" name="Stored Data 36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descr="House Frame 07.wm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5" name="Picture 34" descr="Female 4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198" y="1495550"/>
              <a:ext cx="222257" cy="453775"/>
            </a:xfrm>
            <a:prstGeom prst="rect">
              <a:avLst/>
            </a:prstGeom>
          </p:spPr>
        </p:pic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874" y="1508002"/>
              <a:ext cx="170809" cy="453776"/>
            </a:xfrm>
            <a:prstGeom prst="rect">
              <a:avLst/>
            </a:prstGeom>
          </p:spPr>
        </p:pic>
      </p:grpSp>
      <p:pic>
        <p:nvPicPr>
          <p:cNvPr id="45" name="Picture 44" descr="Couple 04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2" y="2960257"/>
            <a:ext cx="737200" cy="7171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15" y="3074610"/>
            <a:ext cx="1168527" cy="553216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1028145" y="2801424"/>
            <a:ext cx="45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54" name="TextBox 53"/>
          <p:cNvSpPr txBox="1"/>
          <p:nvPr/>
        </p:nvSpPr>
        <p:spPr>
          <a:xfrm>
            <a:off x="6899436" y="2811009"/>
            <a:ext cx="45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187870" y="2925867"/>
            <a:ext cx="765084" cy="785948"/>
            <a:chOff x="7880079" y="2277366"/>
            <a:chExt cx="1072481" cy="1101728"/>
          </a:xfrm>
        </p:grpSpPr>
        <p:sp>
          <p:nvSpPr>
            <p:cNvPr id="56" name="Stored Data 5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Female 4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3496389" y="2925867"/>
            <a:ext cx="765084" cy="785948"/>
            <a:chOff x="6959998" y="2277366"/>
            <a:chExt cx="1072481" cy="1101728"/>
          </a:xfrm>
        </p:grpSpPr>
        <p:sp>
          <p:nvSpPr>
            <p:cNvPr id="59" name="Stored Data 58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Male 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08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Milestone 1: Product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32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SMART HOME will launch with a pilot roll out around the end of 1Q12</a:t>
            </a:r>
          </a:p>
          <a:p>
            <a:pPr lvl="1"/>
            <a:r>
              <a:rPr lang="en-US" dirty="0" smtClean="0"/>
              <a:t>SMART HOME will have 3</a:t>
            </a:r>
            <a:r>
              <a:rPr lang="en-US" baseline="30000" dirty="0" smtClean="0"/>
              <a:t>rd</a:t>
            </a:r>
            <a:r>
              <a:rPr lang="en-US" dirty="0" smtClean="0"/>
              <a:t> party monitoring support</a:t>
            </a:r>
          </a:p>
          <a:p>
            <a:pPr lvl="1"/>
            <a:r>
              <a:rPr lang="en-US" dirty="0" smtClean="0"/>
              <a:t>The product/service will not feature </a:t>
            </a:r>
            <a:r>
              <a:rPr lang="en-US" dirty="0" err="1" smtClean="0"/>
              <a:t>MYLowe’s</a:t>
            </a:r>
            <a:r>
              <a:rPr lang="en-US" dirty="0" smtClean="0"/>
              <a:t> branding</a:t>
            </a:r>
          </a:p>
          <a:p>
            <a:pPr lvl="2"/>
            <a:r>
              <a:rPr lang="en-US" dirty="0" smtClean="0"/>
              <a:t>Some minimal support may exist on </a:t>
            </a:r>
            <a:r>
              <a:rPr lang="en-US" dirty="0" err="1" smtClean="0"/>
              <a:t>MYLowe’s</a:t>
            </a:r>
            <a:r>
              <a:rPr lang="en-US" dirty="0" smtClean="0"/>
              <a:t> (drive reciprocal interest)</a:t>
            </a:r>
          </a:p>
          <a:p>
            <a:pPr lvl="1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41401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1Q12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3200" y="4292600"/>
            <a:ext cx="838201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102601" y="4292600"/>
            <a:ext cx="876299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93999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2Q12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73590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3Q12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326188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4Q12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533371"/>
            <a:ext cx="842361" cy="3987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Picture 16" descr="House Frame 0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3695700"/>
            <a:ext cx="842360" cy="501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1" name="Left-Right Arrow 20"/>
          <p:cNvSpPr/>
          <p:nvPr/>
        </p:nvSpPr>
        <p:spPr>
          <a:xfrm>
            <a:off x="127000" y="1066800"/>
            <a:ext cx="8890000" cy="1320800"/>
          </a:xfrm>
          <a:prstGeom prst="leftRightArrow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Users Continue To Opt In To </a:t>
            </a:r>
            <a:r>
              <a:rPr lang="en-US" sz="1600" dirty="0" err="1" smtClean="0">
                <a:solidFill>
                  <a:schemeClr val="tx2"/>
                </a:solidFill>
              </a:rPr>
              <a:t>MYLowe’s</a:t>
            </a:r>
            <a:r>
              <a:rPr lang="en-US" sz="1600" dirty="0" smtClean="0">
                <a:solidFill>
                  <a:schemeClr val="tx2"/>
                </a:solidFill>
              </a:rPr>
              <a:t> Key Fob Program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793999" y="1500370"/>
            <a:ext cx="6223001" cy="1320800"/>
          </a:xfrm>
          <a:prstGeom prst="rightArrow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 smtClean="0"/>
              <a:t>MYLowe’s</a:t>
            </a:r>
            <a:r>
              <a:rPr lang="en-US" sz="1600" dirty="0" smtClean="0"/>
              <a:t> Interface Offers Light SMART HOME Support</a:t>
            </a:r>
            <a:endParaRPr 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93999" y="1841500"/>
            <a:ext cx="0" cy="235564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entagon 28"/>
          <p:cNvSpPr/>
          <p:nvPr/>
        </p:nvSpPr>
        <p:spPr>
          <a:xfrm>
            <a:off x="3276601" y="3810000"/>
            <a:ext cx="5702300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Milestone 2: Program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3200"/>
            <a:ext cx="82296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Planning should begin now for the roll out of a fully integrated and </a:t>
            </a:r>
            <a:r>
              <a:rPr lang="en-US" dirty="0" err="1" smtClean="0"/>
              <a:t>MYLowe’s</a:t>
            </a:r>
            <a:r>
              <a:rPr lang="en-US" dirty="0" smtClean="0"/>
              <a:t> branded SMART HOME product/service in 2H12</a:t>
            </a:r>
          </a:p>
          <a:p>
            <a:pPr lvl="1"/>
            <a:r>
              <a:rPr lang="en-US" dirty="0" smtClean="0"/>
              <a:t>SMART HOME is a long-term </a:t>
            </a:r>
            <a:r>
              <a:rPr lang="en-US" dirty="0" smtClean="0"/>
              <a:t>strategic </a:t>
            </a:r>
            <a:r>
              <a:rPr lang="en-US" dirty="0" smtClean="0"/>
              <a:t>plank in the new concept of home ownership that </a:t>
            </a:r>
            <a:r>
              <a:rPr lang="en-US" dirty="0" err="1" smtClean="0"/>
              <a:t>MYLowe’s</a:t>
            </a:r>
            <a:r>
              <a:rPr lang="en-US" dirty="0" smtClean="0"/>
              <a:t> attempting to </a:t>
            </a:r>
            <a:r>
              <a:rPr lang="en-US" dirty="0" smtClean="0"/>
              <a:t>foster in ‘Creators’</a:t>
            </a:r>
          </a:p>
          <a:p>
            <a:r>
              <a:rPr lang="en-US" dirty="0" smtClean="0"/>
              <a:t>Need to define phased scope(s) of </a:t>
            </a:r>
            <a:r>
              <a:rPr lang="en-US" dirty="0" err="1" smtClean="0"/>
              <a:t>MYLowe’s</a:t>
            </a:r>
            <a:r>
              <a:rPr lang="en-US" dirty="0" smtClean="0"/>
              <a:t> support/integration for SMART HOME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41401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1Q12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3200" y="4292600"/>
            <a:ext cx="838201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102601" y="4292600"/>
            <a:ext cx="876299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93999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2Q12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73590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3Q12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326188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4Q12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533371"/>
            <a:ext cx="842361" cy="3987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Picture 16" descr="House Frame 0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3695700"/>
            <a:ext cx="842360" cy="501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1" name="Left-Right Arrow 20"/>
          <p:cNvSpPr/>
          <p:nvPr/>
        </p:nvSpPr>
        <p:spPr>
          <a:xfrm>
            <a:off x="127000" y="1066800"/>
            <a:ext cx="8890000" cy="1320800"/>
          </a:xfrm>
          <a:prstGeom prst="leftRightArrow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Users Continue To Opt In To </a:t>
            </a:r>
            <a:r>
              <a:rPr lang="en-US" sz="1600" dirty="0" err="1" smtClean="0">
                <a:solidFill>
                  <a:schemeClr val="tx2"/>
                </a:solidFill>
              </a:rPr>
              <a:t>MYLowe’s</a:t>
            </a:r>
            <a:r>
              <a:rPr lang="en-US" sz="1600" dirty="0" smtClean="0">
                <a:solidFill>
                  <a:schemeClr val="tx2"/>
                </a:solidFill>
              </a:rPr>
              <a:t> Key Fob Program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793999" y="1500370"/>
            <a:ext cx="6223001" cy="1320800"/>
          </a:xfrm>
          <a:prstGeom prst="rightArrow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 smtClean="0"/>
              <a:t>MYLowe’s</a:t>
            </a:r>
            <a:r>
              <a:rPr lang="en-US" sz="1600" dirty="0" smtClean="0"/>
              <a:t> Interface Offers Light SMART HOME Support</a:t>
            </a:r>
            <a:endParaRPr lang="en-US" sz="1600" dirty="0"/>
          </a:p>
        </p:txBody>
      </p:sp>
      <p:pic>
        <p:nvPicPr>
          <p:cNvPr id="23" name="Picture 22" descr="House Frame 0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88" y="3238500"/>
            <a:ext cx="842360" cy="501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4" name="Right Arrow 23"/>
          <p:cNvSpPr/>
          <p:nvPr/>
        </p:nvSpPr>
        <p:spPr>
          <a:xfrm>
            <a:off x="6326188" y="1932170"/>
            <a:ext cx="2690812" cy="1320800"/>
          </a:xfrm>
          <a:prstGeom prst="rightArrow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Robust Integration SMART HOME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93999" y="1841500"/>
            <a:ext cx="0" cy="235564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6188" y="2249670"/>
            <a:ext cx="0" cy="149027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entagon 28"/>
          <p:cNvSpPr/>
          <p:nvPr/>
        </p:nvSpPr>
        <p:spPr>
          <a:xfrm>
            <a:off x="3276601" y="3810000"/>
            <a:ext cx="5702300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912959" y="3367270"/>
            <a:ext cx="2104041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9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Potential Relationship Between</a:t>
            </a:r>
            <a:br>
              <a:rPr lang="en-US" dirty="0" smtClean="0"/>
            </a:br>
            <a:r>
              <a:rPr lang="en-US" dirty="0" err="1" smtClean="0"/>
              <a:t>MYLowe’s</a:t>
            </a:r>
            <a:r>
              <a:rPr lang="en-US" dirty="0" smtClean="0"/>
              <a:t> and SMART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Early Thoughts Regarding: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Perceptions of </a:t>
            </a:r>
            <a:r>
              <a:rPr lang="en-US" sz="1600" dirty="0" err="1" smtClean="0"/>
              <a:t>MYLowe’s</a:t>
            </a:r>
            <a:r>
              <a:rPr lang="en-US" sz="1600" dirty="0" smtClean="0"/>
              <a:t> as a uniform suite of products/services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9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/>
          </a:bodyPr>
          <a:lstStyle/>
          <a:p>
            <a:r>
              <a:rPr lang="en-US" dirty="0" smtClean="0"/>
              <a:t>From the consumer’s perspective </a:t>
            </a:r>
            <a:r>
              <a:rPr lang="en-US" dirty="0" err="1" smtClean="0"/>
              <a:t>MYLowe’s</a:t>
            </a:r>
            <a:r>
              <a:rPr lang="en-US" dirty="0" smtClean="0"/>
              <a:t> provides a uniform integrated experience that contextualizes activities related to their Home and H.I.</a:t>
            </a:r>
          </a:p>
          <a:p>
            <a:pPr lvl="1"/>
            <a:r>
              <a:rPr lang="en-US" dirty="0" smtClean="0"/>
              <a:t>They don’t see individual components as isolated products/services	</a:t>
            </a:r>
            <a:br>
              <a:rPr lang="en-US" dirty="0" smtClean="0"/>
            </a:br>
            <a:r>
              <a:rPr lang="en-US" dirty="0" smtClean="0"/>
              <a:t>(Personal Profile, Home Profile, </a:t>
            </a:r>
            <a:r>
              <a:rPr lang="en-US" dirty="0" smtClean="0"/>
              <a:t>Paint Calculator, SMART </a:t>
            </a:r>
            <a:r>
              <a:rPr lang="en-US" dirty="0" smtClean="0"/>
              <a:t>HOME)</a:t>
            </a:r>
          </a:p>
          <a:p>
            <a:pPr lvl="1"/>
            <a:r>
              <a:rPr lang="en-US" dirty="0" smtClean="0"/>
              <a:t>They see a </a:t>
            </a:r>
            <a:r>
              <a:rPr lang="en-US" dirty="0" smtClean="0"/>
              <a:t>[platform] </a:t>
            </a:r>
            <a:r>
              <a:rPr lang="en-US" dirty="0" smtClean="0"/>
              <a:t>for managing their home and their relationship to it</a:t>
            </a:r>
            <a:br>
              <a:rPr lang="en-US" dirty="0" smtClean="0"/>
            </a:br>
            <a:r>
              <a:rPr lang="en-US" dirty="0" smtClean="0"/>
              <a:t>(An integrated suite of modular utilities)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HOUSE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49" name="Picture 48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" y="1925931"/>
            <a:ext cx="2546904" cy="1661025"/>
          </a:xfrm>
          <a:prstGeom prst="rect">
            <a:avLst/>
          </a:prstGeom>
        </p:spPr>
      </p:pic>
      <p:pic>
        <p:nvPicPr>
          <p:cNvPr id="50" name="Picture 49" descr="Couple 04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9" y="3059665"/>
            <a:ext cx="1033394" cy="100531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59" name="Straight Arrow Connector 58"/>
          <p:cNvCxnSpPr>
            <a:endCxn id="48" idx="1"/>
          </p:cNvCxnSpPr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9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 NOW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/>
          </a:bodyPr>
          <a:lstStyle/>
          <a:p>
            <a:r>
              <a:rPr lang="en-US" dirty="0" smtClean="0"/>
              <a:t>Opt In and Key Fob are the User’s entry point to </a:t>
            </a:r>
            <a:r>
              <a:rPr lang="en-US" dirty="0" err="1" smtClean="0"/>
              <a:t>MyLowe’s</a:t>
            </a:r>
            <a:endParaRPr lang="en-US" dirty="0" smtClean="0"/>
          </a:p>
          <a:p>
            <a:pPr lvl="1"/>
            <a:r>
              <a:rPr lang="en-US" dirty="0" smtClean="0"/>
              <a:t>The User volunteers some personal data</a:t>
            </a:r>
          </a:p>
          <a:p>
            <a:pPr lvl="1"/>
            <a:r>
              <a:rPr lang="en-US" dirty="0" smtClean="0"/>
              <a:t>The User’s purchase behavior is tracked by PIN</a:t>
            </a:r>
          </a:p>
          <a:p>
            <a:pPr lvl="1"/>
            <a:r>
              <a:rPr lang="en-US" dirty="0" smtClean="0"/>
              <a:t>A User Profile is created, populated, and maintained (will be linked to household)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HOUSE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2445785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2445785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2520498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2508046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49" name="Picture 48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" y="1925931"/>
            <a:ext cx="2546904" cy="1661025"/>
          </a:xfrm>
          <a:prstGeom prst="rect">
            <a:avLst/>
          </a:prstGeom>
        </p:spPr>
      </p:pic>
      <p:pic>
        <p:nvPicPr>
          <p:cNvPr id="50" name="Picture 49" descr="Couple 04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9" y="3059665"/>
            <a:ext cx="1033394" cy="100531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PROFILES</a:t>
            </a:r>
            <a:endParaRPr lang="en-US" dirty="0"/>
          </a:p>
        </p:txBody>
      </p:sp>
      <p:cxnSp>
        <p:nvCxnSpPr>
          <p:cNvPr id="59" name="Straight Arrow Connector 58"/>
          <p:cNvCxnSpPr>
            <a:endCxn id="48" idx="1"/>
          </p:cNvCxnSpPr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5" idx="1"/>
            <a:endCxn id="48" idx="3"/>
          </p:cNvCxnSpPr>
          <p:nvPr/>
        </p:nvCxnSpPr>
        <p:spPr>
          <a:xfrm rot="10800000" flipV="1">
            <a:off x="4672238" y="2996648"/>
            <a:ext cx="2287760" cy="7285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5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 NOW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Autofit/>
          </a:bodyPr>
          <a:lstStyle/>
          <a:p>
            <a:r>
              <a:rPr lang="en-US" dirty="0" smtClean="0"/>
              <a:t>Opt In and Key Fob are the User’s entry point to </a:t>
            </a:r>
            <a:r>
              <a:rPr lang="en-US" dirty="0" err="1" smtClean="0"/>
              <a:t>MyLowe’s</a:t>
            </a:r>
            <a:endParaRPr lang="en-US" dirty="0" smtClean="0"/>
          </a:p>
          <a:p>
            <a:pPr lvl="1"/>
            <a:r>
              <a:rPr lang="en-US" dirty="0" smtClean="0"/>
              <a:t>The User volunteers some personal data</a:t>
            </a:r>
          </a:p>
          <a:p>
            <a:pPr lvl="1"/>
            <a:r>
              <a:rPr lang="en-US" dirty="0" smtClean="0"/>
              <a:t>The User’s purchase behavior is tracked by PIN</a:t>
            </a:r>
          </a:p>
          <a:p>
            <a:pPr lvl="1"/>
            <a:r>
              <a:rPr lang="en-US" dirty="0" smtClean="0"/>
              <a:t>A User Profile is created, populated, and maintained (will be linked to household)</a:t>
            </a:r>
          </a:p>
          <a:p>
            <a:r>
              <a:rPr lang="en-US" dirty="0" smtClean="0"/>
              <a:t>User perspective is that this is SOP for loyalty card programs and that membership/data may drive promotional offers and personalization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HOUSE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6076679" y="2445785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5138217" y="2445785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5" y="2520498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63" y="2534133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49" name="Picture 48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" y="1925931"/>
            <a:ext cx="2546904" cy="1661025"/>
          </a:xfrm>
          <a:prstGeom prst="rect">
            <a:avLst/>
          </a:prstGeom>
        </p:spPr>
      </p:pic>
      <p:pic>
        <p:nvPicPr>
          <p:cNvPr id="50" name="Picture 49" descr="Couple 04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9" y="3059665"/>
            <a:ext cx="1033394" cy="100531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PROFILES</a:t>
            </a:r>
            <a:endParaRPr lang="en-US" dirty="0"/>
          </a:p>
        </p:txBody>
      </p:sp>
      <p:cxnSp>
        <p:nvCxnSpPr>
          <p:cNvPr id="59" name="Straight Arrow Connector 58"/>
          <p:cNvCxnSpPr>
            <a:endCxn id="48" idx="1"/>
          </p:cNvCxnSpPr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5" idx="1"/>
            <a:endCxn id="48" idx="3"/>
          </p:cNvCxnSpPr>
          <p:nvPr/>
        </p:nvCxnSpPr>
        <p:spPr>
          <a:xfrm rot="10800000" flipV="1">
            <a:off x="4672239" y="2996648"/>
            <a:ext cx="465979" cy="7285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loud Callout 18"/>
          <p:cNvSpPr/>
          <p:nvPr/>
        </p:nvSpPr>
        <p:spPr>
          <a:xfrm>
            <a:off x="7149160" y="1925931"/>
            <a:ext cx="1929753" cy="2139221"/>
          </a:xfrm>
          <a:prstGeom prst="cloudCallout">
            <a:avLst>
              <a:gd name="adj1" fmla="val -34717"/>
              <a:gd name="adj2" fmla="val 55376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89800" y="2408679"/>
            <a:ext cx="1712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Perceived Value Of</a:t>
            </a:r>
          </a:p>
          <a:p>
            <a:pPr algn="ctr"/>
            <a:r>
              <a:rPr lang="en-US" sz="1200" b="1" dirty="0" err="1" smtClean="0"/>
              <a:t>MyLowe’s</a:t>
            </a:r>
            <a:endParaRPr lang="en-US" sz="1200" b="1" dirty="0"/>
          </a:p>
          <a:p>
            <a:pPr algn="ctr"/>
            <a:r>
              <a:rPr lang="en-US" sz="1200" b="1" dirty="0" smtClean="0"/>
              <a:t>Comes From</a:t>
            </a:r>
          </a:p>
          <a:p>
            <a:pPr algn="ctr"/>
            <a:r>
              <a:rPr lang="en-US" sz="1200" b="1" dirty="0" smtClean="0"/>
              <a:t>Presumed Rewards</a:t>
            </a:r>
          </a:p>
          <a:p>
            <a:pPr algn="ctr"/>
            <a:r>
              <a:rPr lang="en-US" sz="1200" b="1" dirty="0" smtClean="0"/>
              <a:t>For Program Participation</a:t>
            </a:r>
            <a:endParaRPr lang="en-US" sz="1200" b="1" dirty="0"/>
          </a:p>
        </p:txBody>
      </p:sp>
      <p:sp>
        <p:nvSpPr>
          <p:cNvPr id="21" name="Right Arrow 20"/>
          <p:cNvSpPr/>
          <p:nvPr/>
        </p:nvSpPr>
        <p:spPr>
          <a:xfrm>
            <a:off x="3034218" y="1790700"/>
            <a:ext cx="4407982" cy="2730500"/>
          </a:xfrm>
          <a:prstGeom prst="right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49" name="Picture 48" descr="House - Colonial 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" y="1925931"/>
            <a:ext cx="2546904" cy="1661025"/>
          </a:xfrm>
          <a:prstGeom prst="rect">
            <a:avLst/>
          </a:prstGeom>
        </p:spPr>
      </p:pic>
      <p:pic>
        <p:nvPicPr>
          <p:cNvPr id="50" name="Picture 49" descr="Couple 04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9" y="3059665"/>
            <a:ext cx="1033394" cy="100531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endCxn id="48" idx="1"/>
          </p:cNvCxnSpPr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 SOON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provides The User with an integrated suite of</a:t>
            </a:r>
          </a:p>
          <a:p>
            <a:pPr lvl="1"/>
            <a:r>
              <a:rPr lang="en-US" dirty="0" smtClean="0"/>
              <a:t>Content: Information related to Home Improvement, Products, Topics, etc.</a:t>
            </a:r>
          </a:p>
          <a:p>
            <a:pPr lvl="2"/>
            <a:r>
              <a:rPr lang="en-US" sz="900" dirty="0" smtClean="0"/>
              <a:t>Object/Category Oriented EX: About Refrigerators, Paint, Landscaping, Plumbing, etc.</a:t>
            </a:r>
          </a:p>
          <a:p>
            <a:pPr lvl="1"/>
            <a:r>
              <a:rPr lang="en-US" dirty="0" smtClean="0"/>
              <a:t>Resources: Information related to planning/executing a specific project</a:t>
            </a:r>
          </a:p>
          <a:p>
            <a:pPr lvl="2"/>
            <a:r>
              <a:rPr lang="en-US" sz="900" dirty="0" smtClean="0"/>
              <a:t>Task/Result Oriented Ex: How to install [a sink], Preparing your garden for winter</a:t>
            </a:r>
          </a:p>
          <a:p>
            <a:pPr lvl="1"/>
            <a:r>
              <a:rPr lang="en-US" dirty="0" smtClean="0"/>
              <a:t>Applications: Interactive widgets for </a:t>
            </a:r>
            <a:r>
              <a:rPr lang="en-US" i="1" dirty="0" smtClean="0"/>
              <a:t>virtually</a:t>
            </a:r>
            <a:r>
              <a:rPr lang="en-US" dirty="0" smtClean="0"/>
              <a:t> managing ‘the home relationship’</a:t>
            </a:r>
          </a:p>
          <a:p>
            <a:pPr lvl="2"/>
            <a:r>
              <a:rPr lang="en-US" sz="800" dirty="0" smtClean="0"/>
              <a:t>Conceptual Management Ex: Room Measurements, Paint Calculator, Project Planning</a:t>
            </a:r>
            <a:endParaRPr lang="en-US" sz="900" dirty="0" smtClean="0"/>
          </a:p>
          <a:p>
            <a:pPr lvl="1"/>
            <a:r>
              <a:rPr lang="en-US" dirty="0" smtClean="0"/>
              <a:t>Tools: Interactive widgets for </a:t>
            </a:r>
            <a:r>
              <a:rPr lang="en-US" i="1" dirty="0" smtClean="0"/>
              <a:t>physically</a:t>
            </a:r>
            <a:r>
              <a:rPr lang="en-US" dirty="0" smtClean="0"/>
              <a:t> managing ‘the home relationship’</a:t>
            </a:r>
          </a:p>
          <a:p>
            <a:pPr lvl="2"/>
            <a:r>
              <a:rPr lang="en-US" sz="900" dirty="0" smtClean="0"/>
              <a:t>Actual Management Ex: Reminder Service, SMART HOME Remote Control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HOUSE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404100" y="4338202"/>
            <a:ext cx="1511300" cy="1579998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Need to ‘finalize’ Terms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4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49" name="Picture 48" descr="House - Colonial 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" y="1925931"/>
            <a:ext cx="2546904" cy="1661025"/>
          </a:xfrm>
          <a:prstGeom prst="rect">
            <a:avLst/>
          </a:prstGeom>
        </p:spPr>
      </p:pic>
      <p:pic>
        <p:nvPicPr>
          <p:cNvPr id="50" name="Picture 49" descr="Couple 04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9" y="3059665"/>
            <a:ext cx="1033394" cy="100531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endCxn id="48" idx="1"/>
          </p:cNvCxnSpPr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6426200" y="1925931"/>
            <a:ext cx="2652713" cy="2139221"/>
          </a:xfrm>
          <a:prstGeom prst="cloudCallout">
            <a:avLst>
              <a:gd name="adj1" fmla="val -34717"/>
              <a:gd name="adj2" fmla="val 55376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65900" y="2408679"/>
            <a:ext cx="243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Perceived Value Of </a:t>
            </a:r>
            <a:r>
              <a:rPr lang="en-US" sz="1200" b="1" dirty="0" err="1" smtClean="0"/>
              <a:t>MyLowe’s</a:t>
            </a:r>
            <a:endParaRPr lang="en-US" sz="1200" b="1" dirty="0"/>
          </a:p>
          <a:p>
            <a:pPr algn="ctr"/>
            <a:r>
              <a:rPr lang="en-US" sz="1200" b="1" dirty="0" smtClean="0"/>
              <a:t>Comes From</a:t>
            </a:r>
          </a:p>
          <a:p>
            <a:pPr algn="ctr"/>
            <a:r>
              <a:rPr lang="en-US" sz="1200" b="1" dirty="0" smtClean="0"/>
              <a:t>User Understanding Of</a:t>
            </a:r>
          </a:p>
          <a:p>
            <a:pPr algn="ctr"/>
            <a:r>
              <a:rPr lang="en-US" sz="1200" b="1" dirty="0" smtClean="0"/>
              <a:t>Program Component</a:t>
            </a:r>
            <a:br>
              <a:rPr lang="en-US" sz="1200" b="1" dirty="0" smtClean="0"/>
            </a:br>
            <a:r>
              <a:rPr lang="en-US" sz="1200" b="1" dirty="0" smtClean="0"/>
              <a:t> (Beyond Simple/Expected “Loyalty Card”)</a:t>
            </a:r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 SOON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provides The User with an integrated suite of Content, Resources, Applications, and Tools.</a:t>
            </a:r>
          </a:p>
          <a:p>
            <a:r>
              <a:rPr lang="en-US" dirty="0" smtClean="0"/>
              <a:t>User perspective becomes:</a:t>
            </a:r>
          </a:p>
          <a:p>
            <a:pPr lvl="1"/>
            <a:r>
              <a:rPr lang="en-US" dirty="0" smtClean="0"/>
              <a:t>Lowe’s is a trusted source of home </a:t>
            </a:r>
            <a:r>
              <a:rPr lang="en-US" dirty="0"/>
              <a:t>m</a:t>
            </a:r>
            <a:r>
              <a:rPr lang="en-US" dirty="0" smtClean="0"/>
              <a:t>anagement/improvement supplies</a:t>
            </a:r>
          </a:p>
          <a:p>
            <a:pPr lvl="1"/>
            <a:r>
              <a:rPr lang="en-US" dirty="0" smtClean="0"/>
              <a:t>Participating in </a:t>
            </a:r>
            <a:r>
              <a:rPr lang="en-US" dirty="0" err="1" smtClean="0"/>
              <a:t>MYLowe’s</a:t>
            </a:r>
            <a:r>
              <a:rPr lang="en-US" dirty="0" smtClean="0"/>
              <a:t> provides a technology that will enable them to better manage their home and home improvement projects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HOUSE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>
            <a:off x="584200" y="1751759"/>
            <a:ext cx="6146800" cy="2769441"/>
          </a:xfrm>
          <a:prstGeom prst="leftRight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8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 SOON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and Home Profiles are a logical by product of The User’s relationship to the </a:t>
            </a:r>
            <a:r>
              <a:rPr lang="en-US" dirty="0" err="1" smtClean="0"/>
              <a:t>MYLowe’s</a:t>
            </a:r>
            <a:r>
              <a:rPr lang="en-US" dirty="0" smtClean="0"/>
              <a:t> suite of offerings (Data makes it work)</a:t>
            </a:r>
          </a:p>
          <a:p>
            <a:pPr lvl="1"/>
            <a:r>
              <a:rPr lang="en-US" dirty="0" smtClean="0"/>
              <a:t>Personal Profile(s) manage the account and track purchases</a:t>
            </a:r>
          </a:p>
          <a:p>
            <a:pPr lvl="1"/>
            <a:r>
              <a:rPr lang="en-US" dirty="0" smtClean="0"/>
              <a:t>Home Profile is started and expanded as a result of engaging with </a:t>
            </a:r>
            <a:r>
              <a:rPr lang="en-US" dirty="0" err="1" smtClean="0"/>
              <a:t>MYLowe’s</a:t>
            </a:r>
            <a:r>
              <a:rPr lang="en-US" dirty="0" smtClean="0"/>
              <a:t> Applications and Tools (volunteering data is part of planning and play)</a:t>
            </a:r>
          </a:p>
          <a:p>
            <a:r>
              <a:rPr lang="en-US" dirty="0" smtClean="0"/>
              <a:t>The mechanism </a:t>
            </a:r>
            <a:r>
              <a:rPr lang="en-US" dirty="0" smtClean="0"/>
              <a:t>is [somewhat] </a:t>
            </a:r>
            <a:r>
              <a:rPr lang="en-US" dirty="0" smtClean="0"/>
              <a:t>invisible to the user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HOUSE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49" name="Picture 48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" y="1925931"/>
            <a:ext cx="2546904" cy="1661025"/>
          </a:xfrm>
          <a:prstGeom prst="rect">
            <a:avLst/>
          </a:prstGeom>
        </p:spPr>
      </p:pic>
      <p:pic>
        <p:nvPicPr>
          <p:cNvPr id="50" name="Picture 49" descr="Couple 04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9" y="3059665"/>
            <a:ext cx="1033394" cy="100531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59" name="Straight Arrow Connector 58"/>
          <p:cNvCxnSpPr>
            <a:endCxn id="48" idx="1"/>
          </p:cNvCxnSpPr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</a:t>
            </a:r>
            <a:r>
              <a:rPr lang="en-US" dirty="0"/>
              <a:t> </a:t>
            </a:r>
            <a:r>
              <a:rPr lang="en-US" dirty="0" smtClean="0"/>
              <a:t>SMART HOME?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59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Early Thoughts Regarding: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The components of the SMART HOME product/service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400" dirty="0" smtClean="0"/>
              <a:t>Hardware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400" dirty="0" smtClean="0"/>
              <a:t>Technology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400" dirty="0" smtClean="0"/>
              <a:t>Monitoring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With or without </a:t>
            </a:r>
            <a:r>
              <a:rPr lang="en-US" dirty="0" err="1" smtClean="0"/>
              <a:t>MYLowe’s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4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User Perspective SMART HOME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SMART HOME enables the house to communicate directly with both the User and the </a:t>
            </a:r>
            <a:r>
              <a:rPr lang="en-US" dirty="0" err="1" smtClean="0"/>
              <a:t>MYLowe’s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SH User can remote control the home independently of </a:t>
            </a:r>
            <a:r>
              <a:rPr lang="en-US" dirty="0" err="1" smtClean="0"/>
              <a:t>MYLowe’s</a:t>
            </a:r>
            <a:r>
              <a:rPr lang="en-US" dirty="0" smtClean="0"/>
              <a:t> membership</a:t>
            </a:r>
          </a:p>
          <a:p>
            <a:pPr lvl="1"/>
            <a:r>
              <a:rPr lang="en-US" dirty="0" smtClean="0"/>
              <a:t>Adding </a:t>
            </a:r>
            <a:r>
              <a:rPr lang="en-US" dirty="0" err="1" smtClean="0"/>
              <a:t>MYLowe’s</a:t>
            </a:r>
            <a:r>
              <a:rPr lang="en-US" dirty="0" smtClean="0"/>
              <a:t> to SMART HOME integrates [remote home management] into the revised/expanded concept of homeownership that </a:t>
            </a:r>
            <a:r>
              <a:rPr lang="en-US" dirty="0" err="1" smtClean="0"/>
              <a:t>MYLowe’s</a:t>
            </a:r>
            <a:r>
              <a:rPr lang="en-US" dirty="0" smtClean="0"/>
              <a:t> is creating</a:t>
            </a:r>
          </a:p>
          <a:p>
            <a:pPr lvl="1"/>
            <a:r>
              <a:rPr lang="en-US" dirty="0" smtClean="0"/>
              <a:t>Adding SMART HOME to </a:t>
            </a:r>
            <a:r>
              <a:rPr lang="en-US" dirty="0" err="1" smtClean="0"/>
              <a:t>MYLowe’s</a:t>
            </a:r>
            <a:r>
              <a:rPr lang="en-US" dirty="0" smtClean="0"/>
              <a:t> enables the physical home to become a data node of the integrated </a:t>
            </a:r>
            <a:r>
              <a:rPr lang="en-US" dirty="0" err="1" smtClean="0"/>
              <a:t>MYLowe’s</a:t>
            </a:r>
            <a:r>
              <a:rPr lang="en-US" dirty="0" smtClean="0"/>
              <a:t> – SMART HOME Ecosystem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[SMART HOME]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ouse Frame 07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08711"/>
            <a:ext cx="2641600" cy="2063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pic>
        <p:nvPicPr>
          <p:cNvPr id="32" name="Picture 31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708"/>
            <a:ext cx="2193046" cy="1430248"/>
          </a:xfrm>
          <a:prstGeom prst="rect">
            <a:avLst/>
          </a:prstGeom>
        </p:spPr>
      </p:pic>
      <p:pic>
        <p:nvPicPr>
          <p:cNvPr id="33" name="Picture 32" descr="Couple 04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2" y="2979302"/>
            <a:ext cx="1033394" cy="100531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7" idx="2"/>
            <a:endCxn id="30" idx="2"/>
          </p:cNvCxnSpPr>
          <p:nvPr/>
        </p:nvCxnSpPr>
        <p:spPr>
          <a:xfrm rot="5400000" flipH="1">
            <a:off x="3418066" y="2015869"/>
            <a:ext cx="466367" cy="4178300"/>
          </a:xfrm>
          <a:prstGeom prst="bentConnector3">
            <a:avLst>
              <a:gd name="adj1" fmla="val -49017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53" idx="2"/>
            <a:endCxn id="57" idx="2"/>
          </p:cNvCxnSpPr>
          <p:nvPr/>
        </p:nvCxnSpPr>
        <p:spPr>
          <a:xfrm rot="5400000">
            <a:off x="6719114" y="3024004"/>
            <a:ext cx="335484" cy="2292912"/>
          </a:xfrm>
          <a:prstGeom prst="bentConnector3">
            <a:avLst>
              <a:gd name="adj1" fmla="val 16814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1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smtClean="0"/>
              <a:t>Perspective SMART HOME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/>
          </a:bodyPr>
          <a:lstStyle/>
          <a:p>
            <a:r>
              <a:rPr lang="en-US" dirty="0" smtClean="0"/>
              <a:t>The entire </a:t>
            </a:r>
            <a:r>
              <a:rPr lang="en-US" dirty="0" err="1" smtClean="0"/>
              <a:t>MYLowe’s</a:t>
            </a:r>
            <a:r>
              <a:rPr lang="en-US" dirty="0" smtClean="0"/>
              <a:t> platform/interface/brand will be created in service of two underlying strategies to drive Lowe’s consumer sales: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Capturing personally identifiable date about the User(s) and their Home enables personalized targeting and aggregate learning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Inserting the </a:t>
            </a:r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r>
              <a:rPr lang="en-US" dirty="0" smtClean="0">
                <a:solidFill>
                  <a:srgbClr val="FFFFFF"/>
                </a:solidFill>
              </a:rPr>
              <a:t> brand into the homeowner’s ongoing practical/fantasy relationship to their home will likely drive Lowe’s purchases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[SMART HOME]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ouse Frame 07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08711"/>
            <a:ext cx="2641600" cy="2063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pic>
        <p:nvPicPr>
          <p:cNvPr id="32" name="Picture 31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708"/>
            <a:ext cx="2193046" cy="1430248"/>
          </a:xfrm>
          <a:prstGeom prst="rect">
            <a:avLst/>
          </a:prstGeom>
        </p:spPr>
      </p:pic>
      <p:pic>
        <p:nvPicPr>
          <p:cNvPr id="33" name="Picture 32" descr="Couple 04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2" y="2979302"/>
            <a:ext cx="1033394" cy="100531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7" idx="2"/>
            <a:endCxn id="30" idx="2"/>
          </p:cNvCxnSpPr>
          <p:nvPr/>
        </p:nvCxnSpPr>
        <p:spPr>
          <a:xfrm rot="5400000" flipH="1">
            <a:off x="3418066" y="2015869"/>
            <a:ext cx="466367" cy="4178300"/>
          </a:xfrm>
          <a:prstGeom prst="bentConnector3">
            <a:avLst>
              <a:gd name="adj1" fmla="val -49017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53" idx="2"/>
            <a:endCxn id="57" idx="2"/>
          </p:cNvCxnSpPr>
          <p:nvPr/>
        </p:nvCxnSpPr>
        <p:spPr>
          <a:xfrm rot="5400000">
            <a:off x="6719114" y="3024004"/>
            <a:ext cx="335484" cy="2292912"/>
          </a:xfrm>
          <a:prstGeom prst="bentConnector3">
            <a:avLst>
              <a:gd name="adj1" fmla="val 16814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802646" y="811375"/>
            <a:ext cx="4106154" cy="40654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smtClean="0"/>
              <a:t>Perspective </a:t>
            </a:r>
            <a:r>
              <a:rPr lang="en-US" dirty="0" smtClean="0"/>
              <a:t>SMART HOME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/>
          </a:bodyPr>
          <a:lstStyle/>
          <a:p>
            <a:r>
              <a:rPr lang="en-US" dirty="0" smtClean="0"/>
              <a:t>The entire </a:t>
            </a:r>
            <a:r>
              <a:rPr lang="en-US" dirty="0" err="1" smtClean="0"/>
              <a:t>MYLowe’s</a:t>
            </a:r>
            <a:r>
              <a:rPr lang="en-US" dirty="0" smtClean="0"/>
              <a:t> platform/interface/brand will be created in service of two underlying strategies to drive Lowe’s consumer sales: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Capturing personally identifiable data about User(s) and their Home enables personalized targeting and aggregate learning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Inserting the </a:t>
            </a:r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r>
              <a:rPr lang="en-US" dirty="0" smtClean="0">
                <a:solidFill>
                  <a:srgbClr val="FFFFFF"/>
                </a:solidFill>
              </a:rPr>
              <a:t> brand into the homeowner’s ongoing practical/fantasy relationship to their home will likely drive Lowe’s purchases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[SMART HOME]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ouse Frame 07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08711"/>
            <a:ext cx="2641600" cy="2063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pic>
        <p:nvPicPr>
          <p:cNvPr id="32" name="Picture 31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708"/>
            <a:ext cx="2193046" cy="1430248"/>
          </a:xfrm>
          <a:prstGeom prst="rect">
            <a:avLst/>
          </a:prstGeom>
        </p:spPr>
      </p:pic>
      <p:pic>
        <p:nvPicPr>
          <p:cNvPr id="33" name="Picture 32" descr="Couple 04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2" y="2979302"/>
            <a:ext cx="1033394" cy="100531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7" idx="2"/>
            <a:endCxn id="30" idx="2"/>
          </p:cNvCxnSpPr>
          <p:nvPr/>
        </p:nvCxnSpPr>
        <p:spPr>
          <a:xfrm rot="5400000" flipH="1">
            <a:off x="3418066" y="2015869"/>
            <a:ext cx="466367" cy="4178300"/>
          </a:xfrm>
          <a:prstGeom prst="bentConnector3">
            <a:avLst>
              <a:gd name="adj1" fmla="val -49017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53" idx="2"/>
            <a:endCxn id="57" idx="2"/>
          </p:cNvCxnSpPr>
          <p:nvPr/>
        </p:nvCxnSpPr>
        <p:spPr>
          <a:xfrm rot="5400000">
            <a:off x="6719114" y="3024004"/>
            <a:ext cx="335484" cy="2292912"/>
          </a:xfrm>
          <a:prstGeom prst="bentConnector3">
            <a:avLst>
              <a:gd name="adj1" fmla="val 16814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870700" y="818821"/>
            <a:ext cx="2166562" cy="40654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smtClean="0"/>
              <a:t>Perspective </a:t>
            </a:r>
            <a:r>
              <a:rPr lang="en-US" dirty="0" smtClean="0"/>
              <a:t>SMART HOME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/>
          </a:bodyPr>
          <a:lstStyle/>
          <a:p>
            <a:r>
              <a:rPr lang="en-US" dirty="0" smtClean="0"/>
              <a:t>The entire </a:t>
            </a:r>
            <a:r>
              <a:rPr lang="en-US" dirty="0" err="1" smtClean="0"/>
              <a:t>MYLowe’s</a:t>
            </a:r>
            <a:r>
              <a:rPr lang="en-US" dirty="0" smtClean="0"/>
              <a:t> platform/interface/brand will be created in service of two underlying strategies to drive Lowe’s consumer sales: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Capturing personally identifiable data about User(s) and their Home enables personalized targeting and aggregate learning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Inserting the </a:t>
            </a:r>
            <a:r>
              <a:rPr lang="en-US" dirty="0" err="1" smtClean="0"/>
              <a:t>MYLowe’s</a:t>
            </a:r>
            <a:r>
              <a:rPr lang="en-US" dirty="0" smtClean="0"/>
              <a:t> brand into the homeowner’s ongoing practical/fantasy relationship to their home will likely drive Lowe’s purchases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[SMART HOME]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ouse Frame 07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08711"/>
            <a:ext cx="2641600" cy="2063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pic>
        <p:nvPicPr>
          <p:cNvPr id="32" name="Picture 31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708"/>
            <a:ext cx="2193046" cy="1430248"/>
          </a:xfrm>
          <a:prstGeom prst="rect">
            <a:avLst/>
          </a:prstGeom>
        </p:spPr>
      </p:pic>
      <p:pic>
        <p:nvPicPr>
          <p:cNvPr id="33" name="Picture 32" descr="Couple 04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2" y="2979302"/>
            <a:ext cx="1033394" cy="100531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7" idx="2"/>
            <a:endCxn id="30" idx="2"/>
          </p:cNvCxnSpPr>
          <p:nvPr/>
        </p:nvCxnSpPr>
        <p:spPr>
          <a:xfrm rot="5400000" flipH="1">
            <a:off x="3418066" y="2015869"/>
            <a:ext cx="466367" cy="4178300"/>
          </a:xfrm>
          <a:prstGeom prst="bentConnector3">
            <a:avLst>
              <a:gd name="adj1" fmla="val -49017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53" idx="2"/>
            <a:endCxn id="57" idx="2"/>
          </p:cNvCxnSpPr>
          <p:nvPr/>
        </p:nvCxnSpPr>
        <p:spPr>
          <a:xfrm rot="5400000">
            <a:off x="6719114" y="3024004"/>
            <a:ext cx="335484" cy="2292912"/>
          </a:xfrm>
          <a:prstGeom prst="bentConnector3">
            <a:avLst>
              <a:gd name="adj1" fmla="val 16814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41300" y="811375"/>
            <a:ext cx="4813300" cy="40654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HOME Value To </a:t>
            </a:r>
            <a:r>
              <a:rPr lang="en-US" dirty="0" err="1" smtClean="0"/>
              <a:t>MYLowe’s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0844"/>
          </a:xfrm>
        </p:spPr>
        <p:txBody>
          <a:bodyPr>
            <a:normAutofit/>
          </a:bodyPr>
          <a:lstStyle/>
          <a:p>
            <a:r>
              <a:rPr lang="en-US" dirty="0" smtClean="0"/>
              <a:t>SMART HOME integration supports these two </a:t>
            </a:r>
            <a:r>
              <a:rPr lang="en-US" dirty="0" err="1" smtClean="0"/>
              <a:t>MYLowe’s</a:t>
            </a:r>
            <a:r>
              <a:rPr lang="en-US" dirty="0" smtClean="0"/>
              <a:t> objectives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SMART HOME product choice ties a </a:t>
            </a:r>
            <a:r>
              <a:rPr lang="en-US" i="1" dirty="0" smtClean="0"/>
              <a:t>physical</a:t>
            </a:r>
            <a:r>
              <a:rPr lang="en-US" dirty="0" smtClean="0"/>
              <a:t> House to an ongoing data/technological relationship with management/monitoring platforms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SMART HOME usage requires ongoing communication touch points between the User and the system. The is a benefit to fitting these with a </a:t>
            </a:r>
            <a:r>
              <a:rPr lang="en-US" dirty="0" err="1" smtClean="0"/>
              <a:t>MYLowe’s</a:t>
            </a:r>
            <a:r>
              <a:rPr lang="en-US" dirty="0" smtClean="0"/>
              <a:t> brand halo to drive program loyalty and brand affinity.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03342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PEOPLE</a:t>
            </a:r>
          </a:p>
          <a:p>
            <a:pPr algn="ctr"/>
            <a:r>
              <a:rPr lang="en-US" dirty="0" smtClean="0"/>
              <a:t>AND [SMART HOME]</a:t>
            </a:r>
            <a:endParaRPr lang="en-US" dirty="0"/>
          </a:p>
        </p:txBody>
      </p:sp>
      <p:sp>
        <p:nvSpPr>
          <p:cNvPr id="42" name="Stored Data 41"/>
          <p:cNvSpPr/>
          <p:nvPr/>
        </p:nvSpPr>
        <p:spPr>
          <a:xfrm>
            <a:off x="7880079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ored Data 44"/>
          <p:cNvSpPr/>
          <p:nvPr/>
        </p:nvSpPr>
        <p:spPr>
          <a:xfrm>
            <a:off x="6959998" y="1749806"/>
            <a:ext cx="1072481" cy="1101728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Female 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5" y="1824519"/>
            <a:ext cx="451460" cy="921732"/>
          </a:xfrm>
          <a:prstGeom prst="rect">
            <a:avLst/>
          </a:prstGeom>
        </p:spPr>
      </p:pic>
      <p:pic>
        <p:nvPicPr>
          <p:cNvPr id="47" name="Picture 46" descr="Male 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3" y="1812067"/>
            <a:ext cx="346956" cy="921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8" y="2616190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6434980" y="1105428"/>
            <a:ext cx="26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AND HOME</a:t>
            </a:r>
            <a:br>
              <a:rPr lang="en-US" dirty="0" smtClean="0"/>
            </a:br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114063" y="2900990"/>
            <a:ext cx="1838497" cy="1101728"/>
            <a:chOff x="3652751" y="1006380"/>
            <a:chExt cx="1838497" cy="1101728"/>
          </a:xfrm>
        </p:grpSpPr>
        <p:sp>
          <p:nvSpPr>
            <p:cNvPr id="53" name="Stored Data 52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sp>
        <p:nvSpPr>
          <p:cNvPr id="3" name="Frame 2"/>
          <p:cNvSpPr/>
          <p:nvPr/>
        </p:nvSpPr>
        <p:spPr>
          <a:xfrm>
            <a:off x="5054600" y="1790700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5054600" y="2457834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5054600" y="3124968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054600" y="3792102"/>
            <a:ext cx="1371600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8580" y="1103475"/>
            <a:ext cx="26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Experience</a:t>
            </a:r>
            <a:endParaRPr lang="en-US" dirty="0"/>
          </a:p>
        </p:txBody>
      </p:sp>
      <p:cxnSp>
        <p:nvCxnSpPr>
          <p:cNvPr id="8" name="Elbow Connector 7"/>
          <p:cNvCxnSpPr>
            <a:stCxn id="48" idx="3"/>
            <a:endCxn id="57" idx="1"/>
          </p:cNvCxnSpPr>
          <p:nvPr/>
        </p:nvCxnSpPr>
        <p:spPr>
          <a:xfrm>
            <a:off x="4672238" y="3003934"/>
            <a:ext cx="382362" cy="1061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56" idx="1"/>
          </p:cNvCxnSpPr>
          <p:nvPr/>
        </p:nvCxnSpPr>
        <p:spPr>
          <a:xfrm>
            <a:off x="4672238" y="3003934"/>
            <a:ext cx="382362" cy="3940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3"/>
            <a:endCxn id="55" idx="1"/>
          </p:cNvCxnSpPr>
          <p:nvPr/>
        </p:nvCxnSpPr>
        <p:spPr>
          <a:xfrm flipV="1">
            <a:off x="4672238" y="2730884"/>
            <a:ext cx="382362" cy="273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" idx="1"/>
          </p:cNvCxnSpPr>
          <p:nvPr/>
        </p:nvCxnSpPr>
        <p:spPr>
          <a:xfrm flipV="1">
            <a:off x="4672238" y="2063750"/>
            <a:ext cx="382362" cy="940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72100" y="1562100"/>
            <a:ext cx="1219200" cy="3009900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45" idx="1"/>
            <a:endCxn id="16" idx="3"/>
          </p:cNvCxnSpPr>
          <p:nvPr/>
        </p:nvCxnSpPr>
        <p:spPr>
          <a:xfrm rot="10800000" flipV="1">
            <a:off x="6591300" y="2300670"/>
            <a:ext cx="368698" cy="766380"/>
          </a:xfrm>
          <a:prstGeom prst="bentConnector3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16" idx="3"/>
          </p:cNvCxnSpPr>
          <p:nvPr/>
        </p:nvCxnSpPr>
        <p:spPr>
          <a:xfrm rot="10800000">
            <a:off x="6591301" y="3067050"/>
            <a:ext cx="522763" cy="384804"/>
          </a:xfrm>
          <a:prstGeom prst="bentConnector3">
            <a:avLst>
              <a:gd name="adj1" fmla="val 5000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ouse Frame 07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08711"/>
            <a:ext cx="2641600" cy="2063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pic>
        <p:nvPicPr>
          <p:cNvPr id="32" name="Picture 31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708"/>
            <a:ext cx="2193046" cy="1430248"/>
          </a:xfrm>
          <a:prstGeom prst="rect">
            <a:avLst/>
          </a:prstGeom>
        </p:spPr>
      </p:pic>
      <p:pic>
        <p:nvPicPr>
          <p:cNvPr id="33" name="Picture 32" descr="Couple 04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2" y="2979302"/>
            <a:ext cx="1033394" cy="100531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650246" y="3003934"/>
            <a:ext cx="383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7" idx="2"/>
            <a:endCxn id="30" idx="2"/>
          </p:cNvCxnSpPr>
          <p:nvPr/>
        </p:nvCxnSpPr>
        <p:spPr>
          <a:xfrm rot="5400000" flipH="1">
            <a:off x="3418066" y="2015869"/>
            <a:ext cx="466367" cy="4178300"/>
          </a:xfrm>
          <a:prstGeom prst="bentConnector3">
            <a:avLst>
              <a:gd name="adj1" fmla="val -49017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53" idx="2"/>
            <a:endCxn id="57" idx="2"/>
          </p:cNvCxnSpPr>
          <p:nvPr/>
        </p:nvCxnSpPr>
        <p:spPr>
          <a:xfrm rot="5400000">
            <a:off x="6719114" y="3024004"/>
            <a:ext cx="335484" cy="2292912"/>
          </a:xfrm>
          <a:prstGeom prst="bentConnector3">
            <a:avLst>
              <a:gd name="adj1" fmla="val 168140"/>
            </a:avLst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65100" y="1472807"/>
            <a:ext cx="2792918" cy="27435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SMART HOME 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Early Thoughts Regarding: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Ecosystem components and their interrelationships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The User’s Journey through this ecosystem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909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 smtClean="0"/>
              <a:t>MYLowe’s</a:t>
            </a:r>
            <a:r>
              <a:rPr lang="en-US" dirty="0" smtClean="0"/>
              <a:t> SMART HOME </a:t>
            </a:r>
            <a:r>
              <a:rPr lang="en-US" dirty="0"/>
              <a:t>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9658"/>
            <a:ext cx="8229600" cy="1544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 primary components to the </a:t>
            </a:r>
            <a:r>
              <a:rPr lang="en-US" dirty="0" err="1" smtClean="0"/>
              <a:t>MYLowe’s</a:t>
            </a:r>
            <a:r>
              <a:rPr lang="en-US" dirty="0" smtClean="0"/>
              <a:t> + SMART HOME Ecosystem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User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Home (SMART HOME Enabled)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MYLowe’s</a:t>
            </a:r>
            <a:r>
              <a:rPr lang="en-US" dirty="0" smtClean="0"/>
              <a:t> (Interface and Applications)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Home Profile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User Profile</a:t>
            </a:r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988305" y="4569927"/>
            <a:ext cx="3169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The </a:t>
            </a:r>
            <a:r>
              <a:rPr lang="en-US" sz="1200" dirty="0" err="1" smtClean="0">
                <a:solidFill>
                  <a:srgbClr val="008000"/>
                </a:solidFill>
              </a:rPr>
              <a:t>MYLowe’s</a:t>
            </a:r>
            <a:r>
              <a:rPr lang="en-US" sz="1200" dirty="0" smtClean="0">
                <a:solidFill>
                  <a:srgbClr val="008000"/>
                </a:solidFill>
              </a:rPr>
              <a:t> SMART HOME Relationship</a:t>
            </a:r>
            <a:endParaRPr lang="en-US" sz="1200" dirty="0">
              <a:solidFill>
                <a:srgbClr val="008000"/>
              </a:solidFill>
            </a:endParaRPr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15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MYLowe’s</a:t>
            </a:r>
            <a:r>
              <a:rPr lang="en-US" dirty="0"/>
              <a:t> SMART HOME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3242"/>
          </a:xfrm>
        </p:spPr>
        <p:txBody>
          <a:bodyPr>
            <a:normAutofit/>
          </a:bodyPr>
          <a:lstStyle/>
          <a:p>
            <a:pPr marL="400050">
              <a:buFont typeface="+mj-lt"/>
              <a:buAutoNum type="arabicPeriod"/>
            </a:pPr>
            <a:r>
              <a:rPr lang="en-US" dirty="0" smtClean="0"/>
              <a:t>The User: The uniquely identifiable consumer(s) with whom Lowe’s is building an ongoing relationship through </a:t>
            </a:r>
            <a:r>
              <a:rPr lang="en-US" dirty="0" err="1" smtClean="0"/>
              <a:t>MYLowe’s</a:t>
            </a:r>
            <a:r>
              <a:rPr lang="en-US" dirty="0" smtClean="0"/>
              <a:t> program membership</a:t>
            </a:r>
          </a:p>
          <a:p>
            <a:pPr marL="800100" lvl="1" indent="-342900"/>
            <a:r>
              <a:rPr lang="en-US" dirty="0"/>
              <a:t>OBJECTIVE: Increase Lowe’s Brand Affinity and Purchases</a:t>
            </a:r>
          </a:p>
          <a:p>
            <a:pPr marL="1200150" lvl="2" indent="-342900"/>
            <a:r>
              <a:rPr lang="en-US" dirty="0" smtClean="0"/>
              <a:t>Opted Into program at POP and carry a Key Fob</a:t>
            </a:r>
          </a:p>
          <a:p>
            <a:pPr marL="1200150" lvl="2" indent="-342900"/>
            <a:r>
              <a:rPr lang="en-US" dirty="0" smtClean="0"/>
              <a:t>Need to begin/increase use of </a:t>
            </a:r>
            <a:r>
              <a:rPr lang="en-US" dirty="0" err="1" smtClean="0"/>
              <a:t>MYLowe’s</a:t>
            </a:r>
            <a:r>
              <a:rPr lang="en-US" dirty="0" smtClean="0"/>
              <a:t> online components</a:t>
            </a:r>
          </a:p>
          <a:p>
            <a:pPr marL="1657350" lvl="3" indent="-342900"/>
            <a:r>
              <a:rPr lang="en-US" dirty="0" smtClean="0"/>
              <a:t>Different use cases require different incentives for ongoing </a:t>
            </a:r>
            <a:r>
              <a:rPr lang="en-US" dirty="0" err="1" smtClean="0"/>
              <a:t>MYLowe’s</a:t>
            </a:r>
            <a:r>
              <a:rPr lang="en-US" dirty="0" smtClean="0"/>
              <a:t> program use</a:t>
            </a:r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45366" y="241156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MYLowe’s</a:t>
            </a:r>
            <a:r>
              <a:rPr lang="en-US" dirty="0"/>
              <a:t> SMART HOME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847542"/>
          </a:xfrm>
        </p:spPr>
        <p:txBody>
          <a:bodyPr>
            <a:normAutofit fontScale="92500"/>
          </a:bodyPr>
          <a:lstStyle/>
          <a:p>
            <a:pPr marL="400050">
              <a:buFont typeface="+mj-lt"/>
              <a:buAutoNum type="arabicPeriod" startAt="2"/>
            </a:pPr>
            <a:r>
              <a:rPr lang="en-US" dirty="0" smtClean="0"/>
              <a:t>The Home: The uniquely identifiable house belonging to the User Family </a:t>
            </a:r>
            <a:r>
              <a:rPr lang="en-US" dirty="0" smtClean="0"/>
              <a:t>with </a:t>
            </a:r>
            <a:r>
              <a:rPr lang="en-US" dirty="0" smtClean="0"/>
              <a:t>whom Lowe’s is building an ongoing relationship through </a:t>
            </a:r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  <a:endParaRPr lang="en-US" dirty="0" smtClean="0"/>
          </a:p>
          <a:p>
            <a:pPr marL="800100" lvl="1" indent="-342900"/>
            <a:r>
              <a:rPr lang="en-US" dirty="0" smtClean="0"/>
              <a:t>OBJECTIVE: Increase Lowe’s understanding of current home details and future plans</a:t>
            </a:r>
          </a:p>
          <a:p>
            <a:pPr marL="1200150" lvl="2" indent="-342900"/>
            <a:r>
              <a:rPr lang="en-US" dirty="0" smtClean="0"/>
              <a:t>H</a:t>
            </a:r>
            <a:r>
              <a:rPr lang="en-US" dirty="0" smtClean="0"/>
              <a:t>ouse has abstract relationship to </a:t>
            </a:r>
            <a:r>
              <a:rPr lang="en-US" dirty="0" err="1" smtClean="0"/>
              <a:t>MYLowe’s</a:t>
            </a:r>
            <a:r>
              <a:rPr lang="en-US" dirty="0" smtClean="0"/>
              <a:t> that must be connected through User action</a:t>
            </a:r>
            <a:endParaRPr lang="en-US" dirty="0" smtClean="0"/>
          </a:p>
          <a:p>
            <a:pPr marL="1200150" lvl="2" indent="-342900"/>
            <a:r>
              <a:rPr lang="en-US" dirty="0" smtClean="0"/>
              <a:t>SMART HOME can connect House to </a:t>
            </a:r>
            <a:r>
              <a:rPr lang="en-US" dirty="0" err="1" smtClean="0"/>
              <a:t>MYLowe</a:t>
            </a:r>
            <a:r>
              <a:rPr lang="en-US" dirty="0" err="1" smtClean="0"/>
              <a:t>’s</a:t>
            </a:r>
            <a:r>
              <a:rPr lang="en-US" dirty="0" smtClean="0"/>
              <a:t> as a data node</a:t>
            </a:r>
            <a:endParaRPr lang="en-US" dirty="0" smtClean="0"/>
          </a:p>
          <a:p>
            <a:pPr marL="1657350" lvl="3" indent="-342900"/>
            <a:r>
              <a:rPr lang="en-US" dirty="0" smtClean="0"/>
              <a:t>Increases Lowe’s probability of </a:t>
            </a:r>
            <a:r>
              <a:rPr lang="en-US" dirty="0" smtClean="0"/>
              <a:t>acquiring ‘personally identifiable Houses’ (in addition to users)</a:t>
            </a:r>
            <a:endParaRPr lang="en-US" dirty="0" smtClean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17566" y="4064718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MYLowe’s</a:t>
            </a:r>
            <a:r>
              <a:rPr lang="en-US" dirty="0"/>
              <a:t> SMART HOME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3242"/>
          </a:xfrm>
        </p:spPr>
        <p:txBody>
          <a:bodyPr>
            <a:normAutofit/>
          </a:bodyPr>
          <a:lstStyle/>
          <a:p>
            <a:pPr marL="400050">
              <a:buFont typeface="+mj-lt"/>
              <a:buAutoNum type="arabicPeriod" startAt="3"/>
            </a:pPr>
            <a:r>
              <a:rPr lang="en-US" dirty="0" err="1" smtClean="0"/>
              <a:t>MYLowe’s</a:t>
            </a:r>
            <a:r>
              <a:rPr lang="en-US" dirty="0" smtClean="0"/>
              <a:t>: The </a:t>
            </a:r>
            <a:r>
              <a:rPr lang="en-US" dirty="0" smtClean="0"/>
              <a:t>Brand Experience umbrella which contextualizes the content, resources, applications, and tools offered by Lowe’s to drive loyalty</a:t>
            </a:r>
            <a:endParaRPr lang="en-US" dirty="0" smtClean="0"/>
          </a:p>
          <a:p>
            <a:pPr marL="800100" lvl="1" indent="-342900"/>
            <a:r>
              <a:rPr lang="en-US" dirty="0"/>
              <a:t>OBJECTIVE: </a:t>
            </a:r>
            <a:r>
              <a:rPr lang="en-US" dirty="0" smtClean="0"/>
              <a:t>Expand Lowe’s brand/relationship beyond store; shape HI thinking </a:t>
            </a:r>
            <a:endParaRPr lang="en-US" dirty="0"/>
          </a:p>
          <a:p>
            <a:pPr marL="1200150" lvl="2" indent="-342900"/>
            <a:r>
              <a:rPr lang="en-US" dirty="0" smtClean="0"/>
              <a:t>Consumer becomes User at Opt In; </a:t>
            </a:r>
            <a:r>
              <a:rPr lang="en-US" dirty="0" err="1" smtClean="0"/>
              <a:t>MYLowe’s</a:t>
            </a:r>
            <a:r>
              <a:rPr lang="en-US" dirty="0" smtClean="0"/>
              <a:t> participation grows with time/relevance</a:t>
            </a:r>
            <a:endParaRPr lang="en-US" dirty="0" smtClean="0"/>
          </a:p>
          <a:p>
            <a:pPr marL="1200150" lvl="2" indent="-342900"/>
            <a:r>
              <a:rPr lang="en-US" dirty="0" smtClean="0"/>
              <a:t>‘Sliding scale’ of participation </a:t>
            </a:r>
            <a:r>
              <a:rPr lang="en-US" dirty="0"/>
              <a:t>depth </a:t>
            </a:r>
            <a:r>
              <a:rPr lang="en-US" dirty="0" smtClean="0"/>
              <a:t>with program defines cumulative User Experience</a:t>
            </a:r>
            <a:endParaRPr lang="en-US" dirty="0" smtClean="0"/>
          </a:p>
          <a:p>
            <a:pPr marL="1657350" lvl="3" indent="-342900"/>
            <a:r>
              <a:rPr lang="en-US" dirty="0" smtClean="0"/>
              <a:t>The sum is greater than the parts (but parts must reflect and refer back to total program)</a:t>
            </a:r>
            <a:endParaRPr lang="en-US" dirty="0" smtClean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17566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4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SMART HOME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9300"/>
            <a:ext cx="8229600" cy="1376363"/>
          </a:xfrm>
        </p:spPr>
        <p:txBody>
          <a:bodyPr/>
          <a:lstStyle/>
          <a:p>
            <a:r>
              <a:rPr lang="en-US" dirty="0" smtClean="0"/>
              <a:t>The User Family has a House that they want to turn into a SMART HOME</a:t>
            </a:r>
            <a:endParaRPr lang="en-US" dirty="0"/>
          </a:p>
        </p:txBody>
      </p:sp>
      <p:pic>
        <p:nvPicPr>
          <p:cNvPr id="8" name="Picture 7" descr="House - Colonial 1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4" y="2393755"/>
            <a:ext cx="2205106" cy="1438112"/>
          </a:xfrm>
          <a:prstGeom prst="rect">
            <a:avLst/>
          </a:prstGeom>
        </p:spPr>
      </p:pic>
      <p:pic>
        <p:nvPicPr>
          <p:cNvPr id="16" name="Picture 15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2811"/>
            <a:ext cx="1033394" cy="10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57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MYLowe’s</a:t>
            </a:r>
            <a:r>
              <a:rPr lang="en-US" dirty="0"/>
              <a:t> SMART HOME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3242"/>
          </a:xfrm>
        </p:spPr>
        <p:txBody>
          <a:bodyPr>
            <a:normAutofit/>
          </a:bodyPr>
          <a:lstStyle/>
          <a:p>
            <a:pPr marL="400050">
              <a:buFont typeface="+mj-lt"/>
              <a:buAutoNum type="arabicPeriod" startAt="4"/>
            </a:pPr>
            <a:r>
              <a:rPr lang="en-US" dirty="0" smtClean="0"/>
              <a:t>The Home Profile: </a:t>
            </a:r>
            <a:r>
              <a:rPr lang="en-US" dirty="0" smtClean="0"/>
              <a:t>The information about the Home and its contents as provided by the User’s</a:t>
            </a:r>
            <a:r>
              <a:rPr lang="en-US" dirty="0" smtClean="0"/>
              <a:t> </a:t>
            </a:r>
            <a:r>
              <a:rPr lang="en-US" dirty="0" smtClean="0"/>
              <a:t>ongoing relationship </a:t>
            </a:r>
            <a:r>
              <a:rPr lang="en-US" dirty="0" smtClean="0"/>
              <a:t>with </a:t>
            </a:r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</a:p>
          <a:p>
            <a:pPr marL="800100" lvl="1" indent="-342900"/>
            <a:r>
              <a:rPr lang="en-US" dirty="0" smtClean="0"/>
              <a:t>OBJECTIVE: Insert Lowe’s brand into HI planning and fantasy; track data/use</a:t>
            </a:r>
          </a:p>
          <a:p>
            <a:pPr marL="1200150" lvl="2" indent="-342900"/>
            <a:r>
              <a:rPr lang="en-US" dirty="0" smtClean="0"/>
              <a:t>Key Fob tracked purchases are added to Home</a:t>
            </a:r>
            <a:endParaRPr lang="en-US" dirty="0" smtClean="0"/>
          </a:p>
          <a:p>
            <a:pPr marL="1200150" lvl="2" indent="-342900"/>
            <a:r>
              <a:rPr lang="en-US" dirty="0" smtClean="0"/>
              <a:t>Utilities/A</a:t>
            </a:r>
            <a:r>
              <a:rPr lang="en-US" dirty="0" smtClean="0"/>
              <a:t>ctivities encourage User to input Home data into </a:t>
            </a:r>
            <a:r>
              <a:rPr lang="en-US" dirty="0" err="1" smtClean="0"/>
              <a:t>MYLowe’s</a:t>
            </a:r>
            <a:r>
              <a:rPr lang="en-US" dirty="0" smtClean="0"/>
              <a:t> system</a:t>
            </a:r>
            <a:endParaRPr lang="en-US" dirty="0" smtClean="0"/>
          </a:p>
          <a:p>
            <a:pPr marL="1657350" lvl="3" indent="-342900"/>
            <a:r>
              <a:rPr lang="en-US" dirty="0" smtClean="0"/>
              <a:t>Project planning/estimation helps bridge Home data to Lowe’s sales of HI supplies</a:t>
            </a:r>
            <a:endParaRPr lang="en-US" dirty="0" smtClean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17566" y="790532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4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39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MYLowe’s</a:t>
            </a:r>
            <a:r>
              <a:rPr lang="en-US" dirty="0"/>
              <a:t> SMART HOME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33242"/>
          </a:xfrm>
        </p:spPr>
        <p:txBody>
          <a:bodyPr>
            <a:normAutofit fontScale="92500"/>
          </a:bodyPr>
          <a:lstStyle/>
          <a:p>
            <a:pPr marL="400050">
              <a:buFont typeface="+mj-lt"/>
              <a:buAutoNum type="arabicPeriod" startAt="5"/>
            </a:pPr>
            <a:r>
              <a:rPr lang="en-US" dirty="0" smtClean="0"/>
              <a:t>The User Profile: The </a:t>
            </a:r>
            <a:r>
              <a:rPr lang="en-US" dirty="0" smtClean="0"/>
              <a:t>information about the User, their </a:t>
            </a:r>
            <a:r>
              <a:rPr lang="en-US" dirty="0" err="1" smtClean="0"/>
              <a:t>ourchases</a:t>
            </a:r>
            <a:r>
              <a:rPr lang="en-US" dirty="0" smtClean="0"/>
              <a:t>, behavior, and preferences collected through ongoing </a:t>
            </a:r>
            <a:r>
              <a:rPr lang="en-US" dirty="0" smtClean="0"/>
              <a:t>relationship </a:t>
            </a:r>
            <a:r>
              <a:rPr lang="en-US" dirty="0" smtClean="0"/>
              <a:t>with </a:t>
            </a:r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  <a:endParaRPr lang="en-US" dirty="0" smtClean="0"/>
          </a:p>
          <a:p>
            <a:pPr marL="800100" lvl="1" indent="-342900"/>
            <a:r>
              <a:rPr lang="en-US" dirty="0"/>
              <a:t>OBJECTIVE: </a:t>
            </a:r>
            <a:r>
              <a:rPr lang="en-US" dirty="0" smtClean="0"/>
              <a:t>Utilize personalization and channel choice to drive Affinity/Purchases</a:t>
            </a:r>
            <a:endParaRPr lang="en-US" dirty="0"/>
          </a:p>
          <a:p>
            <a:pPr marL="1200150" lvl="2" indent="-342900"/>
            <a:r>
              <a:rPr lang="en-US" dirty="0" smtClean="0"/>
              <a:t>Generate insight into consumers as individuals and in aggregate</a:t>
            </a:r>
            <a:endParaRPr lang="en-US" dirty="0" smtClean="0"/>
          </a:p>
          <a:p>
            <a:pPr marL="1200150" lvl="2" indent="-342900"/>
            <a:r>
              <a:rPr lang="en-US" dirty="0" smtClean="0"/>
              <a:t>Structure the User’s relationship to the </a:t>
            </a:r>
            <a:r>
              <a:rPr lang="en-US" dirty="0" err="1" smtClean="0"/>
              <a:t>MYLowe’s</a:t>
            </a:r>
            <a:r>
              <a:rPr lang="en-US" dirty="0" smtClean="0"/>
              <a:t> program</a:t>
            </a:r>
            <a:endParaRPr lang="en-US" dirty="0" smtClean="0"/>
          </a:p>
          <a:p>
            <a:pPr marL="1657350" lvl="3" indent="-342900"/>
            <a:r>
              <a:rPr lang="en-US" dirty="0" smtClean="0"/>
              <a:t>Single sign on, prepopulated data, preferences</a:t>
            </a:r>
            <a:endParaRPr lang="en-US" dirty="0" smtClean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34139" y="241156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5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27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 Ongoing Purchase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6158"/>
            <a:ext cx="8229600" cy="1544062"/>
          </a:xfrm>
        </p:spPr>
        <p:txBody>
          <a:bodyPr>
            <a:normAutofit/>
          </a:bodyPr>
          <a:lstStyle/>
          <a:p>
            <a:r>
              <a:rPr lang="en-US" dirty="0" smtClean="0"/>
              <a:t>The Lowe’s </a:t>
            </a:r>
            <a:r>
              <a:rPr lang="en-US" dirty="0"/>
              <a:t>(</a:t>
            </a:r>
            <a:r>
              <a:rPr lang="en-US" dirty="0" smtClean="0"/>
              <a:t>store, app, or .com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 smtClean="0"/>
              <a:t>commerce relationship is always present just outside </a:t>
            </a:r>
            <a:r>
              <a:rPr lang="en-US" dirty="0"/>
              <a:t>the conceptual </a:t>
            </a:r>
            <a:r>
              <a:rPr lang="en-US" dirty="0" smtClean="0"/>
              <a:t>(</a:t>
            </a:r>
            <a:r>
              <a:rPr lang="en-US" dirty="0" smtClean="0"/>
              <a:t>branded but not commercial) </a:t>
            </a:r>
            <a:r>
              <a:rPr lang="en-US" dirty="0" err="1" smtClean="0"/>
              <a:t>MYLowe’s</a:t>
            </a:r>
            <a:r>
              <a:rPr lang="en-US" dirty="0"/>
              <a:t> </a:t>
            </a:r>
            <a:r>
              <a:rPr lang="en-US" dirty="0" smtClean="0"/>
              <a:t>loop</a:t>
            </a:r>
            <a:endParaRPr lang="en-US" dirty="0" smtClean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67" idx="0"/>
          </p:cNvCxnSpPr>
          <p:nvPr/>
        </p:nvCxnSpPr>
        <p:spPr>
          <a:xfrm>
            <a:off x="4572000" y="2108108"/>
            <a:ext cx="1" cy="138871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67" idx="3"/>
          </p:cNvCxnSpPr>
          <p:nvPr/>
        </p:nvCxnSpPr>
        <p:spPr>
          <a:xfrm rot="5400000">
            <a:off x="5610003" y="3260341"/>
            <a:ext cx="664943" cy="90244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65" name="Picture 64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Group 6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67" name="Picture 6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68" name="Picture 67" descr="House - Colonial 1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70" name="Straight Connector 69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25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 Ongoing Purchase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6158"/>
            <a:ext cx="8229600" cy="15440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Lowe’s (store, app, or .com) commerce relationship is always present just outside the conceptual (branded but not commercial) </a:t>
            </a:r>
            <a:r>
              <a:rPr lang="en-US" dirty="0" err="1"/>
              <a:t>MYLowe’s</a:t>
            </a:r>
            <a:r>
              <a:rPr lang="en-US" dirty="0"/>
              <a:t> loop</a:t>
            </a:r>
          </a:p>
          <a:p>
            <a:r>
              <a:rPr lang="en-US" dirty="0" smtClean="0"/>
              <a:t>The underlying/implied business goal of </a:t>
            </a:r>
            <a:r>
              <a:rPr lang="en-US" dirty="0" err="1" smtClean="0"/>
              <a:t>MYLowe’s</a:t>
            </a:r>
            <a:r>
              <a:rPr lang="en-US" dirty="0" smtClean="0"/>
              <a:t> is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Drive user to Lowe’s store, Lowe’s App, or </a:t>
            </a:r>
            <a:r>
              <a:rPr lang="en-US" dirty="0" err="1" smtClean="0"/>
              <a:t>Lowes.com</a:t>
            </a:r>
            <a:r>
              <a:rPr lang="en-US" dirty="0" smtClean="0"/>
              <a:t> for purchase</a:t>
            </a:r>
          </a:p>
          <a:p>
            <a:pPr lvl="1"/>
            <a:r>
              <a:rPr lang="en-US" dirty="0" smtClean="0"/>
              <a:t>Empower Personal/Home Profile to guide and even automate purchases</a:t>
            </a:r>
            <a:endParaRPr lang="en-US" dirty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7" name="Picture 26" descr="House - Colonial 1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75" y="3437055"/>
            <a:ext cx="1353650" cy="8828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0" idx="2"/>
            <a:endCxn id="27" idx="0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7" idx="1"/>
            <a:endCxn id="23" idx="2"/>
          </p:cNvCxnSpPr>
          <p:nvPr/>
        </p:nvCxnSpPr>
        <p:spPr>
          <a:xfrm rot="10800000">
            <a:off x="2517775" y="3379095"/>
            <a:ext cx="1377400" cy="49936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  <a:endCxn id="27" idx="3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Explosion 2 3"/>
          <p:cNvSpPr/>
          <p:nvPr/>
        </p:nvSpPr>
        <p:spPr>
          <a:xfrm>
            <a:off x="0" y="3165130"/>
            <a:ext cx="2289174" cy="1681796"/>
          </a:xfrm>
          <a:prstGeom prst="irregularSeal2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61" idx="2"/>
            <a:endCxn id="4" idx="0"/>
          </p:cNvCxnSpPr>
          <p:nvPr/>
        </p:nvCxnSpPr>
        <p:spPr>
          <a:xfrm rot="10800000" flipV="1">
            <a:off x="1030341" y="2690334"/>
            <a:ext cx="669461" cy="621720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3" idx="3"/>
            <a:endCxn id="56" idx="2"/>
          </p:cNvCxnSpPr>
          <p:nvPr/>
        </p:nvCxnSpPr>
        <p:spPr>
          <a:xfrm flipV="1">
            <a:off x="7488574" y="2057770"/>
            <a:ext cx="424783" cy="755175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55" name="Picture 54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6" name="Explosion 2 55"/>
          <p:cNvSpPr/>
          <p:nvPr/>
        </p:nvSpPr>
        <p:spPr>
          <a:xfrm flipH="1">
            <a:off x="6854826" y="590714"/>
            <a:ext cx="2289174" cy="1681796"/>
          </a:xfrm>
          <a:prstGeom prst="irregularSeal2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39" name="Straight Connector 38"/>
          <p:cNvCxnSpPr/>
          <p:nvPr/>
        </p:nvCxnSpPr>
        <p:spPr>
          <a:xfrm>
            <a:off x="1699801" y="1006380"/>
            <a:ext cx="5337313" cy="347956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996539">
            <a:off x="1577364" y="1206442"/>
            <a:ext cx="6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996539">
            <a:off x="6637194" y="4111430"/>
            <a:ext cx="545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18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User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1: </a:t>
            </a:r>
            <a:r>
              <a:rPr lang="en-US" dirty="0" err="1" smtClean="0"/>
              <a:t>MYLowe’s</a:t>
            </a:r>
            <a:r>
              <a:rPr lang="en-US" dirty="0" smtClean="0"/>
              <a:t> Brand and Interface structures the </a:t>
            </a:r>
            <a:r>
              <a:rPr lang="en-US" dirty="0"/>
              <a:t>u</a:t>
            </a:r>
            <a:r>
              <a:rPr lang="en-US" dirty="0" smtClean="0"/>
              <a:t>ser’s relationship to their actual/idealized </a:t>
            </a:r>
            <a:r>
              <a:rPr lang="en-US" dirty="0" smtClean="0"/>
              <a:t>home (Virtual Ideas for a Physical House)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1A: Personal Profile is populated by the user’s inputs and actions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Guides personalization and targeting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1B: Home Profile combines user data (purchases) with data inputted about home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Inspires/structures purchase behavior through HI project planning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7" name="Picture 26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75" y="3437055"/>
            <a:ext cx="1353650" cy="8828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57" name="Right Arrow 56"/>
          <p:cNvSpPr/>
          <p:nvPr/>
        </p:nvSpPr>
        <p:spPr>
          <a:xfrm rot="2949930">
            <a:off x="3170540" y="2865090"/>
            <a:ext cx="1293023" cy="283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9179129">
            <a:off x="3396676" y="1892573"/>
            <a:ext cx="1048253" cy="2882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loud Callout 59"/>
          <p:cNvSpPr/>
          <p:nvPr/>
        </p:nvSpPr>
        <p:spPr>
          <a:xfrm>
            <a:off x="2876273" y="2017242"/>
            <a:ext cx="1319849" cy="810988"/>
          </a:xfrm>
          <a:prstGeom prst="cloudCallout">
            <a:avLst>
              <a:gd name="adj1" fmla="val -65523"/>
              <a:gd name="adj2" fmla="val -218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37542" y="2170518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31" name="Picture 30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988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User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1: </a:t>
            </a:r>
            <a:r>
              <a:rPr lang="en-US" dirty="0" err="1" smtClean="0"/>
              <a:t>MYLowe’s</a:t>
            </a:r>
            <a:r>
              <a:rPr lang="en-US" dirty="0" smtClean="0"/>
              <a:t> Brand and Interface structures the </a:t>
            </a:r>
            <a:r>
              <a:rPr lang="en-US" dirty="0"/>
              <a:t>u</a:t>
            </a:r>
            <a:r>
              <a:rPr lang="en-US" dirty="0" smtClean="0"/>
              <a:t>ser’s relationship to their actual/idealized </a:t>
            </a:r>
            <a:r>
              <a:rPr lang="en-US" dirty="0"/>
              <a:t>home (Virtual Ideas for a Physical House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1A: Personal Profile is populated by the user’s inputs and actions</a:t>
            </a:r>
          </a:p>
          <a:p>
            <a:pPr lvl="2"/>
            <a:r>
              <a:rPr lang="en-US" dirty="0" smtClean="0"/>
              <a:t>Guides personalization and targeting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1B: Home Profile combines user data (purchases) with data inputted about home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Inspires/structures purchase behavior through HI project planning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27" name="Picture 26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75" y="3437055"/>
            <a:ext cx="1353650" cy="8828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57" name="Right Arrow 56"/>
          <p:cNvSpPr/>
          <p:nvPr/>
        </p:nvSpPr>
        <p:spPr>
          <a:xfrm rot="2949930">
            <a:off x="3170540" y="2865090"/>
            <a:ext cx="1293023" cy="283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9179129">
            <a:off x="3396676" y="1892573"/>
            <a:ext cx="1048253" cy="2882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loud Callout 59"/>
          <p:cNvSpPr/>
          <p:nvPr/>
        </p:nvSpPr>
        <p:spPr>
          <a:xfrm>
            <a:off x="2876273" y="2017242"/>
            <a:ext cx="1319849" cy="810988"/>
          </a:xfrm>
          <a:prstGeom prst="cloudCallout">
            <a:avLst>
              <a:gd name="adj1" fmla="val -65523"/>
              <a:gd name="adj2" fmla="val -218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37542" y="2170518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39235" y="2585487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31" name="Picture 30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3082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User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1: </a:t>
            </a:r>
            <a:r>
              <a:rPr lang="en-US" dirty="0" err="1" smtClean="0"/>
              <a:t>MYLowe’s</a:t>
            </a:r>
            <a:r>
              <a:rPr lang="en-US" dirty="0" smtClean="0"/>
              <a:t> Brand and Interface structures the </a:t>
            </a:r>
            <a:r>
              <a:rPr lang="en-US" dirty="0"/>
              <a:t>u</a:t>
            </a:r>
            <a:r>
              <a:rPr lang="en-US" dirty="0" smtClean="0"/>
              <a:t>ser’s relationship to their actual/idealized </a:t>
            </a:r>
            <a:r>
              <a:rPr lang="en-US" dirty="0" smtClean="0"/>
              <a:t>home (Virtual Ideas for a Physical House)</a:t>
            </a:r>
            <a:endParaRPr lang="en-US" dirty="0" smtClean="0"/>
          </a:p>
          <a:p>
            <a:pPr lvl="1"/>
            <a:r>
              <a:rPr lang="en-US" dirty="0" smtClean="0"/>
              <a:t>1A: Personal Profile is populated by the user’s inputs and actions</a:t>
            </a:r>
          </a:p>
          <a:p>
            <a:pPr lvl="2"/>
            <a:r>
              <a:rPr lang="en-US" dirty="0" smtClean="0"/>
              <a:t>Guides personalization and targeting</a:t>
            </a:r>
          </a:p>
          <a:p>
            <a:pPr lvl="1"/>
            <a:r>
              <a:rPr lang="en-US" dirty="0" smtClean="0"/>
              <a:t>1B: Home Profile combines user data (purchases) with data inputted about home</a:t>
            </a:r>
          </a:p>
          <a:p>
            <a:pPr lvl="2"/>
            <a:r>
              <a:rPr lang="en-US" dirty="0" smtClean="0"/>
              <a:t>Inspires/structures purchase behavior through HI project planning</a:t>
            </a:r>
            <a:endParaRPr lang="en-US" dirty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27" name="Picture 26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75" y="3437055"/>
            <a:ext cx="1353650" cy="8828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5" name="Elbow Connector 4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 rot="2949930">
            <a:off x="3170540" y="2865090"/>
            <a:ext cx="1293023" cy="283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9179129">
            <a:off x="3396676" y="1892573"/>
            <a:ext cx="1048253" cy="2882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loud Callout 59"/>
          <p:cNvSpPr/>
          <p:nvPr/>
        </p:nvSpPr>
        <p:spPr>
          <a:xfrm>
            <a:off x="2876273" y="2017242"/>
            <a:ext cx="1319849" cy="810988"/>
          </a:xfrm>
          <a:prstGeom prst="cloudCallout">
            <a:avLst>
              <a:gd name="adj1" fmla="val -65523"/>
              <a:gd name="adj2" fmla="val -218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72474" y="125770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1B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37542" y="2170518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39235" y="2585487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1A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31" name="Picture 30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216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House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MYLowe’s</a:t>
            </a:r>
            <a:r>
              <a:rPr lang="en-US" dirty="0" smtClean="0"/>
              <a:t> Brand and Interface structures the </a:t>
            </a:r>
            <a:r>
              <a:rPr lang="en-US" dirty="0"/>
              <a:t>u</a:t>
            </a:r>
            <a:r>
              <a:rPr lang="en-US" dirty="0" smtClean="0"/>
              <a:t>ser’s relationship to their actual/idealized </a:t>
            </a:r>
            <a:r>
              <a:rPr lang="en-US" dirty="0"/>
              <a:t>home (a suite of tools for HI and Home </a:t>
            </a:r>
            <a:r>
              <a:rPr lang="en-US" dirty="0" smtClean="0"/>
              <a:t>management)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A: SMART HOME allows the house to provide data to </a:t>
            </a:r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r>
              <a:rPr lang="en-US" dirty="0" smtClean="0">
                <a:solidFill>
                  <a:srgbClr val="FFFFFF"/>
                </a:solidFill>
              </a:rPr>
              <a:t> profiles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SMART HOME is a logical integrated component of ‘new </a:t>
            </a:r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r>
              <a:rPr lang="en-US" dirty="0" smtClean="0">
                <a:solidFill>
                  <a:srgbClr val="FFFFFF"/>
                </a:solidFill>
              </a:rPr>
              <a:t> home ownership mindset’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B: SMART HOME can communicate with the user independent of </a:t>
            </a:r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endParaRPr lang="en-US" dirty="0" smtClean="0">
              <a:solidFill>
                <a:srgbClr val="FFFFFF"/>
              </a:solidFill>
            </a:endParaRP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r>
              <a:rPr lang="en-US" dirty="0" smtClean="0">
                <a:solidFill>
                  <a:srgbClr val="FFFFFF"/>
                </a:solidFill>
              </a:rPr>
              <a:t> platform NOT required by SMART HOME technology/service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27" name="Picture 26" descr="House - Colonial 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75" y="3437055"/>
            <a:ext cx="1353650" cy="8828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50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45" name="Picture 44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47" name="Elbow Connector 46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928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House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MYLowe’s</a:t>
            </a:r>
            <a:r>
              <a:rPr lang="en-US" dirty="0" smtClean="0"/>
              <a:t> Brand and Interface structures the </a:t>
            </a:r>
            <a:r>
              <a:rPr lang="en-US" dirty="0"/>
              <a:t>u</a:t>
            </a:r>
            <a:r>
              <a:rPr lang="en-US" dirty="0" smtClean="0"/>
              <a:t>ser’s relationship to their actual/idealized </a:t>
            </a:r>
            <a:r>
              <a:rPr lang="en-US" dirty="0" smtClean="0"/>
              <a:t>home (a suite of tools for HI and Home management)</a:t>
            </a:r>
            <a:endParaRPr lang="en-US" dirty="0" smtClean="0"/>
          </a:p>
          <a:p>
            <a:pPr lvl="1"/>
            <a:r>
              <a:rPr lang="en-US" dirty="0"/>
              <a:t>2</a:t>
            </a:r>
            <a:r>
              <a:rPr lang="en-US" dirty="0" smtClean="0"/>
              <a:t>A: SMART HOME allows the house to provide data to </a:t>
            </a:r>
            <a:r>
              <a:rPr lang="en-US" dirty="0" err="1" smtClean="0"/>
              <a:t>MYLowe’s</a:t>
            </a:r>
            <a:r>
              <a:rPr lang="en-US" dirty="0" smtClean="0"/>
              <a:t> profiles</a:t>
            </a:r>
          </a:p>
          <a:p>
            <a:pPr lvl="2"/>
            <a:r>
              <a:rPr lang="en-US" dirty="0" smtClean="0"/>
              <a:t>SMART HOME is a logical integrated component of ‘new </a:t>
            </a:r>
            <a:r>
              <a:rPr lang="en-US" dirty="0" err="1" smtClean="0"/>
              <a:t>MYLowe’s</a:t>
            </a:r>
            <a:r>
              <a:rPr lang="en-US" dirty="0" smtClean="0"/>
              <a:t> home ownership mindset’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B: SMART HOME can communicate with the user independent of </a:t>
            </a:r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endParaRPr lang="en-US" dirty="0" smtClean="0">
              <a:solidFill>
                <a:srgbClr val="FFFFFF"/>
              </a:solidFill>
            </a:endParaRP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MYLowe’s</a:t>
            </a:r>
            <a:r>
              <a:rPr lang="en-US" dirty="0" smtClean="0">
                <a:solidFill>
                  <a:srgbClr val="FFFFFF"/>
                </a:solidFill>
              </a:rPr>
              <a:t> platform NOT required by SMART HOME technology/service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>
            <a:stCxn id="30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51" name="Elbow Connector 50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45" name="Picture 44" descr="Screen Shot 2011-11-03 at 8.43.1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40" name="Group 39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47" name="Picture 46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50" name="Elbow Connector 49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317565" y="262115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17565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317565" y="262115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523103" y="2573795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70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House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MYLowe’s</a:t>
            </a:r>
            <a:r>
              <a:rPr lang="en-US" dirty="0" smtClean="0"/>
              <a:t> Brand and Interface structures the </a:t>
            </a:r>
            <a:r>
              <a:rPr lang="en-US" dirty="0"/>
              <a:t>u</a:t>
            </a:r>
            <a:r>
              <a:rPr lang="en-US" dirty="0" smtClean="0"/>
              <a:t>ser’s relationship to their actual/idealized </a:t>
            </a:r>
            <a:r>
              <a:rPr lang="en-US" dirty="0"/>
              <a:t>home (a suite of tools for HI and Home </a:t>
            </a:r>
            <a:r>
              <a:rPr lang="en-US" dirty="0" smtClean="0"/>
              <a:t>management)</a:t>
            </a:r>
            <a:endParaRPr lang="en-US" dirty="0" smtClean="0"/>
          </a:p>
          <a:p>
            <a:pPr lvl="1"/>
            <a:r>
              <a:rPr lang="en-US" dirty="0"/>
              <a:t>2</a:t>
            </a:r>
            <a:r>
              <a:rPr lang="en-US" dirty="0" smtClean="0"/>
              <a:t>A: SMART HOME allows the house to provide data to </a:t>
            </a:r>
            <a:r>
              <a:rPr lang="en-US" dirty="0" err="1" smtClean="0"/>
              <a:t>MYLowe’s</a:t>
            </a:r>
            <a:r>
              <a:rPr lang="en-US" dirty="0" smtClean="0"/>
              <a:t> profiles</a:t>
            </a:r>
          </a:p>
          <a:p>
            <a:pPr lvl="2"/>
            <a:r>
              <a:rPr lang="en-US" dirty="0" smtClean="0"/>
              <a:t>SMART HOME is a logical integrated component of ‘new </a:t>
            </a:r>
            <a:r>
              <a:rPr lang="en-US" dirty="0" err="1" smtClean="0"/>
              <a:t>MYLowe’s</a:t>
            </a:r>
            <a:r>
              <a:rPr lang="en-US" dirty="0" smtClean="0"/>
              <a:t> home ownership mindset’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B: SMART HOME can communicate with the user independent of </a:t>
            </a:r>
            <a:r>
              <a:rPr lang="en-US" dirty="0" err="1" smtClean="0"/>
              <a:t>MYLowe’s</a:t>
            </a:r>
            <a:endParaRPr lang="en-US" dirty="0" smtClean="0"/>
          </a:p>
          <a:p>
            <a:pPr lvl="2"/>
            <a:r>
              <a:rPr lang="en-US" dirty="0" err="1" smtClean="0"/>
              <a:t>MYLowe’s</a:t>
            </a:r>
            <a:r>
              <a:rPr lang="en-US" dirty="0" smtClean="0"/>
              <a:t> platform NOT required by SMART HOME technology/service</a:t>
            </a:r>
            <a:endParaRPr lang="en-US" dirty="0"/>
          </a:p>
        </p:txBody>
      </p:sp>
      <p:pic>
        <p:nvPicPr>
          <p:cNvPr id="23" name="Picture 22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35" name="Stored Data 34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30" name="Stored Data 29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>
            <a:stCxn id="30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35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42" name="Stored Data 41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emale 4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cxnSp>
        <p:nvCxnSpPr>
          <p:cNvPr id="52" name="Elbow Connector 51"/>
          <p:cNvCxnSpPr>
            <a:stCxn id="47" idx="1"/>
            <a:endCxn id="23" idx="2"/>
          </p:cNvCxnSpPr>
          <p:nvPr/>
        </p:nvCxnSpPr>
        <p:spPr>
          <a:xfrm rot="10800000">
            <a:off x="2517776" y="3379095"/>
            <a:ext cx="1134977" cy="6649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stCxn id="35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5" idx="0"/>
            <a:endCxn id="30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956530" y="3789604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2B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45" name="Picture 44" descr="Screen Shot 2011-11-03 at 8.43.1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40" name="Group 39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47" name="Picture 46" descr="House Frame 07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50" name="Elbow Connector 49"/>
          <p:cNvCxnSpPr>
            <a:stCxn id="23" idx="0"/>
            <a:endCxn id="30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4317565" y="262115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317565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523103" y="2573795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2A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8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SMART HOME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93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HARDWARE</a:t>
            </a:r>
          </a:p>
          <a:p>
            <a:r>
              <a:rPr lang="en-US" dirty="0" smtClean="0"/>
              <a:t>The User Family purchases one of several starter kit options (and perhaps optional add on components) and installs sensors and other hardware throughout their house.</a:t>
            </a:r>
          </a:p>
          <a:p>
            <a:pPr lvl="1"/>
            <a:r>
              <a:rPr lang="en-US" dirty="0" smtClean="0"/>
              <a:t>This enables the physical home to send and receive data</a:t>
            </a:r>
          </a:p>
          <a:p>
            <a:pPr lvl="1"/>
            <a:r>
              <a:rPr lang="en-US" dirty="0" smtClean="0"/>
              <a:t>SMART APPLIANCES and other non-kit products also integrate with platform</a:t>
            </a:r>
          </a:p>
          <a:p>
            <a:r>
              <a:rPr lang="en-US" dirty="0" smtClean="0"/>
              <a:t>Lowe’s is in the business of selling SMART HOME HARDWARE</a:t>
            </a:r>
            <a:endParaRPr lang="en-US" dirty="0"/>
          </a:p>
        </p:txBody>
      </p:sp>
      <p:pic>
        <p:nvPicPr>
          <p:cNvPr id="7" name="Picture 6" descr="House Frame 07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" y="1799481"/>
            <a:ext cx="3192232" cy="22010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</p:spPr>
      </p:pic>
      <p:pic>
        <p:nvPicPr>
          <p:cNvPr id="8" name="Picture 7" descr="House - Colonial 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4" y="2393755"/>
            <a:ext cx="2205106" cy="1438112"/>
          </a:xfrm>
          <a:prstGeom prst="rect">
            <a:avLst/>
          </a:prstGeom>
        </p:spPr>
      </p:pic>
      <p:pic>
        <p:nvPicPr>
          <p:cNvPr id="16" name="Picture 15" descr="Couple 04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2811"/>
            <a:ext cx="1033394" cy="10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24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Physical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Physical Consumer Purchases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MYLowe’s</a:t>
            </a:r>
            <a:r>
              <a:rPr lang="en-US" dirty="0" smtClean="0"/>
              <a:t> relationship and profile inspire physical consumer purchase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3A: </a:t>
            </a:r>
            <a:r>
              <a:rPr lang="en-US" dirty="0" smtClean="0">
                <a:solidFill>
                  <a:srgbClr val="FFFFFF"/>
                </a:solidFill>
              </a:rPr>
              <a:t>The consumer visits a Lowe’s Store location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4: </a:t>
            </a:r>
            <a:r>
              <a:rPr lang="en-US" dirty="0" smtClean="0">
                <a:solidFill>
                  <a:srgbClr val="FFFFFF"/>
                </a:solidFill>
              </a:rPr>
              <a:t>The consumer brings their purchase home or have it delivered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5" name="Picture 6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67" name="Stored Data 66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71" name="Stored Data 7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3"/>
            <a:endCxn id="67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76" name="Stored Data 7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79" name="Oval 78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67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0"/>
            <a:endCxn id="71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84" name="Picture 83" descr="Screen Shot 2011-11-03 at 8.4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86" name="Group 8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87" name="Picture 8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88" name="Picture 87" descr="House - Colonial 1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89" name="Elbow Connector 88"/>
          <p:cNvCxnSpPr>
            <a:stCxn id="65" idx="0"/>
            <a:endCxn id="71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2780037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99" name="Oval 98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1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Physical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Physical Consumer Purchases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MYLowe’s</a:t>
            </a:r>
            <a:r>
              <a:rPr lang="en-US" dirty="0" smtClean="0"/>
              <a:t> relationship and profile inspire physical consumer purchase</a:t>
            </a:r>
          </a:p>
          <a:p>
            <a:r>
              <a:rPr lang="en-US" dirty="0" smtClean="0"/>
              <a:t>3A: </a:t>
            </a:r>
            <a:r>
              <a:rPr lang="en-US" dirty="0" smtClean="0"/>
              <a:t>The consumer visits a Lowe’s Store location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4: </a:t>
            </a:r>
            <a:r>
              <a:rPr lang="en-US" dirty="0" smtClean="0">
                <a:solidFill>
                  <a:srgbClr val="FFFFFF"/>
                </a:solidFill>
              </a:rPr>
              <a:t>The consumer brings their purchase home or have it delivered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5" name="Picture 6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67" name="Stored Data 66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71" name="Stored Data 7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3"/>
            <a:endCxn id="67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76" name="Stored Data 7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79" name="Oval 78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67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0"/>
            <a:endCxn id="71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84" name="Picture 83" descr="Screen Shot 2011-11-03 at 8.4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86" name="Group 8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87" name="Picture 8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88" name="Picture 87" descr="House - Colonial 1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89" name="Elbow Connector 88"/>
          <p:cNvCxnSpPr>
            <a:stCxn id="65" idx="0"/>
            <a:endCxn id="71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2780037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94" name="Elbow Connector 93"/>
          <p:cNvCxnSpPr>
            <a:stCxn id="85" idx="0"/>
            <a:endCxn id="65" idx="1"/>
          </p:cNvCxnSpPr>
          <p:nvPr/>
        </p:nvCxnSpPr>
        <p:spPr>
          <a:xfrm rot="5400000" flipH="1" flipV="1">
            <a:off x="1096057" y="2788242"/>
            <a:ext cx="816824" cy="993217"/>
          </a:xfrm>
          <a:prstGeom prst="bentConnector2">
            <a:avLst/>
          </a:prstGeom>
          <a:ln>
            <a:solidFill>
              <a:srgbClr val="558ED5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97" name="Oval 96"/>
          <p:cNvSpPr/>
          <p:nvPr/>
        </p:nvSpPr>
        <p:spPr>
          <a:xfrm>
            <a:off x="753425" y="295568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</a:rPr>
              <a:t>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40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Physical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Physical Consumer Purchases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MYLowe’s</a:t>
            </a:r>
            <a:r>
              <a:rPr lang="en-US" dirty="0" smtClean="0"/>
              <a:t> relationship and profile inspire physical consumer purchase</a:t>
            </a:r>
          </a:p>
          <a:p>
            <a:r>
              <a:rPr lang="en-US" dirty="0" smtClean="0"/>
              <a:t>3A: </a:t>
            </a:r>
            <a:r>
              <a:rPr lang="en-US" dirty="0" smtClean="0"/>
              <a:t>The consumer visits a Lowe’s Store location</a:t>
            </a:r>
          </a:p>
          <a:p>
            <a:r>
              <a:rPr lang="en-US" dirty="0" smtClean="0"/>
              <a:t>4: </a:t>
            </a:r>
            <a:r>
              <a:rPr lang="en-US" dirty="0" smtClean="0"/>
              <a:t>The consumer brings their purchase home or have it delivered</a:t>
            </a:r>
          </a:p>
          <a:p>
            <a:endParaRPr lang="en-US" dirty="0"/>
          </a:p>
        </p:txBody>
      </p:sp>
      <p:pic>
        <p:nvPicPr>
          <p:cNvPr id="65" name="Picture 6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67" name="Stored Data 66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71" name="Stored Data 7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3"/>
            <a:endCxn id="67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76" name="Stored Data 7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79" name="Oval 78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67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0"/>
            <a:endCxn id="71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84" name="Picture 83" descr="Screen Shot 2011-11-03 at 8.4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86" name="Group 8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87" name="Picture 8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88" name="Picture 87" descr="House - Colonial 1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89" name="Elbow Connector 88"/>
          <p:cNvCxnSpPr>
            <a:stCxn id="65" idx="0"/>
            <a:endCxn id="71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2780037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94" name="Elbow Connector 93"/>
          <p:cNvCxnSpPr>
            <a:stCxn id="85" idx="0"/>
            <a:endCxn id="65" idx="1"/>
          </p:cNvCxnSpPr>
          <p:nvPr/>
        </p:nvCxnSpPr>
        <p:spPr>
          <a:xfrm rot="5400000" flipH="1" flipV="1">
            <a:off x="1096057" y="2788242"/>
            <a:ext cx="816824" cy="993217"/>
          </a:xfrm>
          <a:prstGeom prst="bentConnector2">
            <a:avLst/>
          </a:prstGeom>
          <a:ln>
            <a:solidFill>
              <a:srgbClr val="558ED5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5" idx="3"/>
            <a:endCxn id="87" idx="1"/>
          </p:cNvCxnSpPr>
          <p:nvPr/>
        </p:nvCxnSpPr>
        <p:spPr>
          <a:xfrm flipV="1">
            <a:off x="1558522" y="4044037"/>
            <a:ext cx="2094230" cy="2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97" name="Oval 96"/>
          <p:cNvSpPr/>
          <p:nvPr/>
        </p:nvSpPr>
        <p:spPr>
          <a:xfrm>
            <a:off x="753425" y="2955689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</a:rPr>
              <a:t>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276162" y="3789604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4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0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Virtual Storefront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Virtual Consumer Purchases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MYLowe’s</a:t>
            </a:r>
            <a:r>
              <a:rPr lang="en-US" dirty="0" smtClean="0"/>
              <a:t> relationship and profile inspire virtual consumer purchase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3A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smtClean="0">
                <a:solidFill>
                  <a:srgbClr val="FFFFFF"/>
                </a:solidFill>
              </a:rPr>
              <a:t>The Personal Profile personalizes </a:t>
            </a:r>
            <a:r>
              <a:rPr lang="en-US" dirty="0" err="1" smtClean="0">
                <a:solidFill>
                  <a:srgbClr val="FFFFFF"/>
                </a:solidFill>
              </a:rPr>
              <a:t>Lowes.com</a:t>
            </a:r>
            <a:r>
              <a:rPr lang="en-US" dirty="0" smtClean="0">
                <a:solidFill>
                  <a:srgbClr val="FFFFFF"/>
                </a:solidFill>
              </a:rPr>
              <a:t> experience and suggests targeted purchases based on past behavior and stated needs/wants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3B: </a:t>
            </a:r>
            <a:r>
              <a:rPr lang="en-US" dirty="0" smtClean="0">
                <a:solidFill>
                  <a:srgbClr val="FFFFFF"/>
                </a:solidFill>
              </a:rPr>
              <a:t>The Home Profile suggests and automates purchases based on needs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4: </a:t>
            </a:r>
            <a:r>
              <a:rPr lang="en-US" dirty="0" smtClean="0">
                <a:solidFill>
                  <a:srgbClr val="FFFFFF"/>
                </a:solidFill>
              </a:rPr>
              <a:t>The purchase is delivered to the consumer’s home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5" name="Picture 6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67" name="Stored Data 66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71" name="Stored Data 7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3"/>
            <a:endCxn id="67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76" name="Stored Data 7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79" name="Oval 78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67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0"/>
            <a:endCxn id="71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84" name="Picture 83" descr="Screen Shot 2011-11-03 at 8.4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86" name="Group 8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87" name="Picture 8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88" name="Picture 87" descr="House - Colonial 1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89" name="Elbow Connector 88"/>
          <p:cNvCxnSpPr>
            <a:stCxn id="65" idx="0"/>
            <a:endCxn id="71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97" name="Oval 96"/>
          <p:cNvSpPr/>
          <p:nvPr/>
        </p:nvSpPr>
        <p:spPr>
          <a:xfrm>
            <a:off x="2780037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1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Virtual Storefront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Virtual Consumer Purchases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MYLowe’s</a:t>
            </a:r>
            <a:r>
              <a:rPr lang="en-US" dirty="0" smtClean="0"/>
              <a:t> relationship and profile inspire virtual consumer purchase</a:t>
            </a:r>
          </a:p>
          <a:p>
            <a:r>
              <a:rPr lang="en-US" dirty="0" smtClean="0"/>
              <a:t>3A</a:t>
            </a:r>
            <a:r>
              <a:rPr lang="en-US" dirty="0" smtClean="0"/>
              <a:t>: </a:t>
            </a:r>
            <a:r>
              <a:rPr lang="en-US" dirty="0" smtClean="0"/>
              <a:t>The Personal Profile personalizes </a:t>
            </a:r>
            <a:r>
              <a:rPr lang="en-US" dirty="0" err="1" smtClean="0"/>
              <a:t>Lowes.com</a:t>
            </a:r>
            <a:r>
              <a:rPr lang="en-US" dirty="0" smtClean="0"/>
              <a:t> experience and suggests targeted purchases based on past behavior and stated needs/wants</a:t>
            </a:r>
          </a:p>
          <a:p>
            <a:r>
              <a:rPr lang="en-US" dirty="0" smtClean="0"/>
              <a:t>3B: </a:t>
            </a:r>
            <a:r>
              <a:rPr lang="en-US" dirty="0" smtClean="0"/>
              <a:t>The Home Profile suggests and automates purchases based on needs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4: </a:t>
            </a:r>
            <a:r>
              <a:rPr lang="en-US" dirty="0" smtClean="0">
                <a:solidFill>
                  <a:srgbClr val="FFFFFF"/>
                </a:solidFill>
              </a:rPr>
              <a:t>The purchase is delivered to the consumer’s home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5" name="Picture 6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67" name="Stored Data 66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71" name="Stored Data 7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3"/>
            <a:endCxn id="67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76" name="Stored Data 7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79" name="Oval 78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67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0"/>
            <a:endCxn id="71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84" name="Picture 83" descr="Screen Shot 2011-11-03 at 8.4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86" name="Group 8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87" name="Picture 8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88" name="Picture 87" descr="House - Colonial 1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89" name="Elbow Connector 88"/>
          <p:cNvCxnSpPr>
            <a:stCxn id="65" idx="0"/>
            <a:endCxn id="71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97" name="Oval 96"/>
          <p:cNvSpPr/>
          <p:nvPr/>
        </p:nvSpPr>
        <p:spPr>
          <a:xfrm>
            <a:off x="2780037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99" name="Elbow Connector 98"/>
          <p:cNvCxnSpPr>
            <a:stCxn id="84" idx="0"/>
            <a:endCxn id="71" idx="0"/>
          </p:cNvCxnSpPr>
          <p:nvPr/>
        </p:nvCxnSpPr>
        <p:spPr>
          <a:xfrm rot="16200000" flipV="1">
            <a:off x="6332991" y="-754611"/>
            <a:ext cx="120850" cy="3642832"/>
          </a:xfrm>
          <a:prstGeom prst="bentConnector3">
            <a:avLst>
              <a:gd name="adj1" fmla="val 215598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76" idx="3"/>
            <a:endCxn id="84" idx="2"/>
          </p:cNvCxnSpPr>
          <p:nvPr/>
        </p:nvCxnSpPr>
        <p:spPr>
          <a:xfrm flipV="1">
            <a:off x="7671272" y="1828785"/>
            <a:ext cx="543560" cy="99944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60397" y="2119346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</a:rPr>
              <a:t>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675503" y="793262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>
                <a:solidFill>
                  <a:srgbClr val="000000"/>
                </a:solidFill>
              </a:rPr>
              <a:t>B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Purchase Ecosystem: Virtual Storefront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544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Virtual Consumer Purchases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MYLowe’s</a:t>
            </a:r>
            <a:r>
              <a:rPr lang="en-US" dirty="0" smtClean="0"/>
              <a:t> relationship and profile inspire virtual consumer purchase</a:t>
            </a:r>
          </a:p>
          <a:p>
            <a:r>
              <a:rPr lang="en-US" dirty="0" smtClean="0"/>
              <a:t>3A</a:t>
            </a:r>
            <a:r>
              <a:rPr lang="en-US" dirty="0" smtClean="0"/>
              <a:t>: </a:t>
            </a:r>
            <a:r>
              <a:rPr lang="en-US" dirty="0" smtClean="0"/>
              <a:t>The Personal Profile personalizes </a:t>
            </a:r>
            <a:r>
              <a:rPr lang="en-US" dirty="0" err="1" smtClean="0"/>
              <a:t>Lowes.com</a:t>
            </a:r>
            <a:r>
              <a:rPr lang="en-US" dirty="0" smtClean="0"/>
              <a:t> experience and suggests targeted purchases based on past behavior and stated needs/wants</a:t>
            </a:r>
          </a:p>
          <a:p>
            <a:r>
              <a:rPr lang="en-US" dirty="0" smtClean="0"/>
              <a:t>3B: </a:t>
            </a:r>
            <a:r>
              <a:rPr lang="en-US" dirty="0" smtClean="0"/>
              <a:t>The Home Profile suggests and automates purchases based on needs</a:t>
            </a:r>
          </a:p>
          <a:p>
            <a:r>
              <a:rPr lang="en-US" dirty="0" smtClean="0"/>
              <a:t>4: </a:t>
            </a:r>
            <a:r>
              <a:rPr lang="en-US" dirty="0" smtClean="0"/>
              <a:t>The purchase is delivered to the consumer’s home</a:t>
            </a:r>
          </a:p>
          <a:p>
            <a:endParaRPr lang="en-US" dirty="0"/>
          </a:p>
        </p:txBody>
      </p:sp>
      <p:pic>
        <p:nvPicPr>
          <p:cNvPr id="65" name="Picture 6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2373781"/>
            <a:ext cx="1033394" cy="100531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857457" y="2277366"/>
            <a:ext cx="1072481" cy="1101728"/>
            <a:chOff x="6959998" y="2277366"/>
            <a:chExt cx="1072481" cy="1101728"/>
          </a:xfrm>
        </p:grpSpPr>
        <p:sp>
          <p:nvSpPr>
            <p:cNvPr id="67" name="Stored Data 66"/>
            <p:cNvSpPr/>
            <p:nvPr/>
          </p:nvSpPr>
          <p:spPr>
            <a:xfrm>
              <a:off x="6959998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Male 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63" y="2339627"/>
              <a:ext cx="346956" cy="92173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652751" y="1006380"/>
            <a:ext cx="1838497" cy="1101728"/>
            <a:chOff x="3652751" y="1006380"/>
            <a:chExt cx="1838497" cy="1101728"/>
          </a:xfrm>
        </p:grpSpPr>
        <p:sp>
          <p:nvSpPr>
            <p:cNvPr id="71" name="Stored Data 70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4572000" y="2108108"/>
            <a:ext cx="0" cy="132894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3"/>
            <a:endCxn id="67" idx="1"/>
          </p:cNvCxnSpPr>
          <p:nvPr/>
        </p:nvCxnSpPr>
        <p:spPr>
          <a:xfrm flipV="1">
            <a:off x="3034472" y="2828230"/>
            <a:ext cx="2822985" cy="4820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77538" y="2277366"/>
            <a:ext cx="1072481" cy="1101728"/>
            <a:chOff x="7880079" y="2277366"/>
            <a:chExt cx="1072481" cy="1101728"/>
          </a:xfrm>
        </p:grpSpPr>
        <p:sp>
          <p:nvSpPr>
            <p:cNvPr id="76" name="Stored Data 75"/>
            <p:cNvSpPr/>
            <p:nvPr/>
          </p:nvSpPr>
          <p:spPr>
            <a:xfrm>
              <a:off x="7880079" y="2277366"/>
              <a:ext cx="1072481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655" y="2352079"/>
              <a:ext cx="451460" cy="921732"/>
            </a:xfrm>
            <a:prstGeom prst="rect">
              <a:avLst/>
            </a:prstGeom>
          </p:spPr>
        </p:pic>
      </p:grpSp>
      <p:sp>
        <p:nvSpPr>
          <p:cNvPr id="79" name="Oval 78"/>
          <p:cNvSpPr/>
          <p:nvPr/>
        </p:nvSpPr>
        <p:spPr>
          <a:xfrm>
            <a:off x="1699801" y="807080"/>
            <a:ext cx="5788773" cy="376650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67" idx="2"/>
          </p:cNvCxnSpPr>
          <p:nvPr/>
        </p:nvCxnSpPr>
        <p:spPr>
          <a:xfrm rot="5400000">
            <a:off x="5571578" y="3056342"/>
            <a:ext cx="499369" cy="114487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0"/>
            <a:endCxn id="71" idx="3"/>
          </p:cNvCxnSpPr>
          <p:nvPr/>
        </p:nvCxnSpPr>
        <p:spPr>
          <a:xfrm rot="16200000" flipV="1">
            <a:off x="5429204" y="1312872"/>
            <a:ext cx="720122" cy="120886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7381580" y="1075312"/>
            <a:ext cx="274429" cy="532328"/>
          </a:xfrm>
          <a:prstGeom prst="rect">
            <a:avLst/>
          </a:prstGeom>
        </p:spPr>
      </p:pic>
      <p:pic>
        <p:nvPicPr>
          <p:cNvPr id="84" name="Picture 83" descr="Screen Shot 2011-11-03 at 8.43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4" y="1127230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693262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86" name="Group 85"/>
          <p:cNvGrpSpPr/>
          <p:nvPr/>
        </p:nvGrpSpPr>
        <p:grpSpPr>
          <a:xfrm>
            <a:off x="3652752" y="3496823"/>
            <a:ext cx="1838497" cy="1094427"/>
            <a:chOff x="3652751" y="3479161"/>
            <a:chExt cx="1838497" cy="1094427"/>
          </a:xfrm>
        </p:grpSpPr>
        <p:pic>
          <p:nvPicPr>
            <p:cNvPr id="87" name="Picture 86" descr="House Frame 0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88" name="Picture 87" descr="House - Colonial 1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cxnSp>
        <p:nvCxnSpPr>
          <p:cNvPr id="89" name="Elbow Connector 88"/>
          <p:cNvCxnSpPr>
            <a:stCxn id="65" idx="0"/>
            <a:endCxn id="71" idx="1"/>
          </p:cNvCxnSpPr>
          <p:nvPr/>
        </p:nvCxnSpPr>
        <p:spPr>
          <a:xfrm rot="5400000" flipH="1" flipV="1">
            <a:off x="2676995" y="1398025"/>
            <a:ext cx="816537" cy="113497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228" y="2485871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97" name="Oval 96"/>
          <p:cNvSpPr/>
          <p:nvPr/>
        </p:nvSpPr>
        <p:spPr>
          <a:xfrm>
            <a:off x="2780037" y="128525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598793" y="2622003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99" name="Elbow Connector 98"/>
          <p:cNvCxnSpPr>
            <a:stCxn id="84" idx="0"/>
            <a:endCxn id="71" idx="0"/>
          </p:cNvCxnSpPr>
          <p:nvPr/>
        </p:nvCxnSpPr>
        <p:spPr>
          <a:xfrm rot="16200000" flipV="1">
            <a:off x="6332991" y="-754611"/>
            <a:ext cx="120850" cy="3642832"/>
          </a:xfrm>
          <a:prstGeom prst="bentConnector3">
            <a:avLst>
              <a:gd name="adj1" fmla="val 215598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84" idx="3"/>
            <a:endCxn id="87" idx="3"/>
          </p:cNvCxnSpPr>
          <p:nvPr/>
        </p:nvCxnSpPr>
        <p:spPr>
          <a:xfrm flipH="1">
            <a:off x="5491249" y="1478008"/>
            <a:ext cx="3246351" cy="2566029"/>
          </a:xfrm>
          <a:prstGeom prst="bentConnector3">
            <a:avLst>
              <a:gd name="adj1" fmla="val -7042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76" idx="3"/>
            <a:endCxn id="84" idx="2"/>
          </p:cNvCxnSpPr>
          <p:nvPr/>
        </p:nvCxnSpPr>
        <p:spPr>
          <a:xfrm flipV="1">
            <a:off x="7671272" y="1828785"/>
            <a:ext cx="543560" cy="99944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60397" y="2119346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</a:rPr>
              <a:t>A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730100" y="3789604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4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675503" y="793262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>
                <a:solidFill>
                  <a:srgbClr val="000000"/>
                </a:solidFill>
              </a:rPr>
              <a:t>B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19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The Consumer has a HI idea for their home</a:t>
            </a:r>
          </a:p>
          <a:p>
            <a:r>
              <a:rPr lang="en-US" dirty="0" smtClean="0"/>
              <a:t>They choose a Lowe’s channel to purchase supplies </a:t>
            </a:r>
            <a:endParaRPr lang="en-US" dirty="0"/>
          </a:p>
        </p:txBody>
      </p:sp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Cloud Callout 34"/>
          <p:cNvSpPr/>
          <p:nvPr/>
        </p:nvSpPr>
        <p:spPr>
          <a:xfrm>
            <a:off x="3677443" y="3941467"/>
            <a:ext cx="1785939" cy="1104283"/>
          </a:xfrm>
          <a:prstGeom prst="cloudCallout">
            <a:avLst>
              <a:gd name="adj1" fmla="val -165496"/>
              <a:gd name="adj2" fmla="val -106727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rot="10800000" flipH="1">
            <a:off x="876300" y="3428998"/>
            <a:ext cx="2451100" cy="1379411"/>
          </a:xfrm>
          <a:prstGeom prst="bentArrow">
            <a:avLst>
              <a:gd name="adj1" fmla="val 25000"/>
              <a:gd name="adj2" fmla="val 2454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76900" y="4127500"/>
            <a:ext cx="10564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3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The Consumer becomes aware of </a:t>
            </a:r>
            <a:r>
              <a:rPr lang="en-US" dirty="0" err="1" smtClean="0"/>
              <a:t>MYLowe’s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Incentive/motivation for Opt In varies with Use Case</a:t>
            </a:r>
          </a:p>
          <a:p>
            <a:pPr lvl="1"/>
            <a:r>
              <a:rPr lang="en-US" dirty="0" smtClean="0"/>
              <a:t>User perception structured by associate interaction and support materials</a:t>
            </a:r>
            <a:endParaRPr lang="en-US" dirty="0"/>
          </a:p>
        </p:txBody>
      </p:sp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Cloud Callout 34"/>
          <p:cNvSpPr/>
          <p:nvPr/>
        </p:nvSpPr>
        <p:spPr>
          <a:xfrm>
            <a:off x="3677443" y="3941467"/>
            <a:ext cx="1785939" cy="1104283"/>
          </a:xfrm>
          <a:prstGeom prst="cloudCallout">
            <a:avLst>
              <a:gd name="adj1" fmla="val -165496"/>
              <a:gd name="adj2" fmla="val -106727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House - Colonial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rot="10800000" flipH="1">
            <a:off x="876300" y="3428998"/>
            <a:ext cx="2451100" cy="1379411"/>
          </a:xfrm>
          <a:prstGeom prst="bentArrow">
            <a:avLst>
              <a:gd name="adj1" fmla="val 25000"/>
              <a:gd name="adj2" fmla="val 2454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76900" y="4127500"/>
            <a:ext cx="10564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rect Access Storage 11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1-11-03 at 2.35.1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14" name="Picture 13" descr="Screen Shot 2011-11-03 at 2.35.1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2561822">
            <a:off x="5543711" y="3206038"/>
            <a:ext cx="1587508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Consumer Opts In to </a:t>
            </a:r>
            <a:r>
              <a:rPr lang="en-US" dirty="0" err="1" smtClean="0"/>
              <a:t>MYLowe’s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Issued a Key Fob as </a:t>
            </a:r>
            <a:r>
              <a:rPr lang="en-US" dirty="0" err="1" smtClean="0"/>
              <a:t>MYLowe’s</a:t>
            </a:r>
            <a:r>
              <a:rPr lang="en-US" dirty="0" smtClean="0"/>
              <a:t> User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4740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Key Fob and Opt In allow Lowe’s to track Individually Identifiable Users</a:t>
            </a:r>
          </a:p>
          <a:p>
            <a:pPr lvl="1"/>
            <a:r>
              <a:rPr lang="en-US" dirty="0" smtClean="0"/>
              <a:t>Data for purchases paired with Key Fob added to User’s Profile</a:t>
            </a:r>
          </a:p>
          <a:p>
            <a:pPr lvl="1"/>
            <a:r>
              <a:rPr lang="en-US" dirty="0" smtClean="0"/>
              <a:t>User enters additional data into User Profile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SMART HOME Consist Of?</a:t>
            </a:r>
            <a:endParaRPr lang="en-US" dirty="0"/>
          </a:p>
        </p:txBody>
      </p:sp>
      <p:pic>
        <p:nvPicPr>
          <p:cNvPr id="7" name="Picture 6" descr="House Frame 07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" y="1799481"/>
            <a:ext cx="3192232" cy="22010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</p:spPr>
      </p:pic>
      <p:pic>
        <p:nvPicPr>
          <p:cNvPr id="8" name="Picture 7" descr="House - Colonial 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4" y="2393755"/>
            <a:ext cx="2205106" cy="1438112"/>
          </a:xfrm>
          <a:prstGeom prst="rect">
            <a:avLst/>
          </a:prstGeom>
        </p:spPr>
      </p:pic>
      <p:pic>
        <p:nvPicPr>
          <p:cNvPr id="16" name="Picture 15" descr="Couple 04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2811"/>
            <a:ext cx="1033394" cy="1005313"/>
          </a:xfrm>
          <a:prstGeom prst="rect">
            <a:avLst/>
          </a:prstGeom>
        </p:spPr>
      </p:pic>
      <p:sp>
        <p:nvSpPr>
          <p:cNvPr id="19" name="Bent-Up Arrow 18"/>
          <p:cNvSpPr/>
          <p:nvPr/>
        </p:nvSpPr>
        <p:spPr>
          <a:xfrm>
            <a:off x="2984500" y="2514600"/>
            <a:ext cx="1841500" cy="1117600"/>
          </a:xfrm>
          <a:prstGeom prst="bentUpArrow">
            <a:avLst/>
          </a:prstGeom>
          <a:solidFill>
            <a:srgbClr val="E6E0EC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0" descr="Electroencephalography.wmf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38" y="1533569"/>
            <a:ext cx="1041400" cy="1041400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16" idx="2"/>
            <a:endCxn id="21" idx="0"/>
          </p:cNvCxnSpPr>
          <p:nvPr/>
        </p:nvCxnSpPr>
        <p:spPr>
          <a:xfrm rot="5400000" flipH="1" flipV="1">
            <a:off x="1473289" y="1034176"/>
            <a:ext cx="2584555" cy="3583341"/>
          </a:xfrm>
          <a:prstGeom prst="bentConnector5">
            <a:avLst>
              <a:gd name="adj1" fmla="val -8845"/>
              <a:gd name="adj2" fmla="val -19876"/>
              <a:gd name="adj3" fmla="val 108845"/>
            </a:avLst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1"/>
            <a:endCxn id="8" idx="0"/>
          </p:cNvCxnSpPr>
          <p:nvPr/>
        </p:nvCxnSpPr>
        <p:spPr>
          <a:xfrm rot="10800000" flipV="1">
            <a:off x="2097848" y="2054269"/>
            <a:ext cx="1938691" cy="339486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7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TECHNOLOGY</a:t>
            </a:r>
          </a:p>
          <a:p>
            <a:r>
              <a:rPr lang="en-US" dirty="0" smtClean="0"/>
              <a:t>The Hardware added to the home [communicates data to some machine intelligence] enabling</a:t>
            </a:r>
          </a:p>
          <a:p>
            <a:pPr lvl="1"/>
            <a:r>
              <a:rPr lang="en-US" dirty="0" smtClean="0"/>
              <a:t>The User can remotely control the home</a:t>
            </a:r>
          </a:p>
          <a:p>
            <a:pPr lvl="1"/>
            <a:r>
              <a:rPr lang="en-US" dirty="0" smtClean="0"/>
              <a:t>The System can automate aspects of home management</a:t>
            </a:r>
          </a:p>
          <a:p>
            <a:pPr lvl="1"/>
            <a:r>
              <a:rPr lang="en-US" dirty="0" smtClean="0"/>
              <a:t>Home data is available individually and in comparative aggregates with other users</a:t>
            </a:r>
          </a:p>
          <a:p>
            <a:r>
              <a:rPr lang="en-US" dirty="0" smtClean="0"/>
              <a:t>This links User, Home, and Interface in a self perpetuating loop</a:t>
            </a:r>
          </a:p>
          <a:p>
            <a:r>
              <a:rPr lang="en-US" dirty="0" smtClean="0"/>
              <a:t>As a </a:t>
            </a:r>
            <a:r>
              <a:rPr lang="en-US" dirty="0" smtClean="0"/>
              <a:t>‘purchased product’ </a:t>
            </a:r>
            <a:r>
              <a:rPr lang="en-US" dirty="0" smtClean="0"/>
              <a:t>the system can ‘stand alone’ as such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10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provides lightly branded Content, Resources, Applications, and Tools to inspire and guide HI planning and execution</a:t>
            </a:r>
            <a:endParaRPr lang="en-US" dirty="0" smtClean="0"/>
          </a:p>
          <a:p>
            <a:pPr lvl="1"/>
            <a:r>
              <a:rPr lang="en-US" dirty="0" smtClean="0"/>
              <a:t>Informed by User Profile behavior, preferences, and personalization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4338390" y="3544705"/>
            <a:ext cx="489443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4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value/ease allows it to become an integral part of the Consumer’s Home management and HI Planning</a:t>
            </a:r>
            <a:endParaRPr lang="en-US" dirty="0" smtClean="0"/>
          </a:p>
          <a:p>
            <a:pPr lvl="1"/>
            <a:r>
              <a:rPr lang="en-US" dirty="0" smtClean="0"/>
              <a:t>Project-related usage starts User building/expanding Home Profile (current/future)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20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Personal Profiles(s) and Home Profile can be combined into a ‘Household’</a:t>
            </a:r>
          </a:p>
          <a:p>
            <a:r>
              <a:rPr lang="en-US" dirty="0" smtClean="0"/>
              <a:t>Data about the Household (and it’s components as relevant) inform </a:t>
            </a:r>
            <a:r>
              <a:rPr lang="en-US" dirty="0" err="1" smtClean="0"/>
              <a:t>MYLowe’s</a:t>
            </a:r>
            <a:r>
              <a:rPr lang="en-US" dirty="0" smtClean="0"/>
              <a:t> functionality (prepopulate, unlock, etc.) and preferences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7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Profiles and Preferences then message the consumer about real world actions/purchases (reminder, project plan, shopping list, promotion)</a:t>
            </a:r>
          </a:p>
          <a:p>
            <a:r>
              <a:rPr lang="en-US" dirty="0" smtClean="0"/>
              <a:t>The User must make the connection back to their physical Home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943226">
            <a:off x="1304307" y="3699240"/>
            <a:ext cx="2763088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4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makes Lowe’s sales channels top of mind as ‘the first choice in home improvement’.</a:t>
            </a:r>
          </a:p>
          <a:p>
            <a:r>
              <a:rPr lang="en-US" dirty="0" smtClean="0"/>
              <a:t>User can make purchases through </a:t>
            </a:r>
            <a:r>
              <a:rPr lang="en-US" dirty="0" err="1" smtClean="0"/>
              <a:t>MYLowe’s</a:t>
            </a:r>
            <a:r>
              <a:rPr lang="en-US" dirty="0" smtClean="0"/>
              <a:t> interface or visit a store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House - Colonial 1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8" y="4244908"/>
            <a:ext cx="864038" cy="563503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943226">
            <a:off x="1304307" y="3699240"/>
            <a:ext cx="2763088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>
            <a:off x="5078413" y="4249062"/>
            <a:ext cx="1633943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Elbow Connector 45"/>
          <p:cNvCxnSpPr>
            <a:stCxn id="38" idx="3"/>
            <a:endCxn id="34" idx="0"/>
          </p:cNvCxnSpPr>
          <p:nvPr/>
        </p:nvCxnSpPr>
        <p:spPr>
          <a:xfrm>
            <a:off x="6988260" y="1704793"/>
            <a:ext cx="1048841" cy="2203463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09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Adding SMART HOME makes the House a data collecting/sharing node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MYLowe’s</a:t>
            </a:r>
            <a:r>
              <a:rPr lang="en-US" dirty="0" smtClean="0"/>
              <a:t> (compare to data provided to Home Profile)</a:t>
            </a:r>
          </a:p>
          <a:p>
            <a:pPr lvl="1"/>
            <a:r>
              <a:rPr lang="en-US" dirty="0" smtClean="0"/>
              <a:t>With external 3</a:t>
            </a:r>
            <a:r>
              <a:rPr lang="en-US" baseline="30000" dirty="0" smtClean="0"/>
              <a:t>rd</a:t>
            </a:r>
            <a:r>
              <a:rPr lang="en-US" dirty="0" smtClean="0"/>
              <a:t> Party Monitoring or User directly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899937" y="4086970"/>
            <a:ext cx="1340951" cy="798246"/>
            <a:chOff x="3652751" y="3479161"/>
            <a:chExt cx="1838497" cy="1094427"/>
          </a:xfrm>
        </p:grpSpPr>
        <p:pic>
          <p:nvPicPr>
            <p:cNvPr id="48" name="Picture 47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sp>
        <p:nvSpPr>
          <p:cNvPr id="50" name="Pentagon 49"/>
          <p:cNvSpPr/>
          <p:nvPr/>
        </p:nvSpPr>
        <p:spPr>
          <a:xfrm rot="10800000">
            <a:off x="2338147" y="4605815"/>
            <a:ext cx="1561790" cy="27940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382" y="4600219"/>
            <a:ext cx="903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Monitoring</a:t>
            </a:r>
            <a:endParaRPr lang="en-US" sz="1200" dirty="0"/>
          </a:p>
        </p:txBody>
      </p:sp>
      <p:cxnSp>
        <p:nvCxnSpPr>
          <p:cNvPr id="51" name="Elbow Connector 50"/>
          <p:cNvCxnSpPr>
            <a:stCxn id="48" idx="1"/>
            <a:endCxn id="8" idx="2"/>
          </p:cNvCxnSpPr>
          <p:nvPr/>
        </p:nvCxnSpPr>
        <p:spPr>
          <a:xfrm rot="10800000">
            <a:off x="1093183" y="3359597"/>
            <a:ext cx="2806755" cy="112649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8" idx="0"/>
            <a:endCxn id="7" idx="2"/>
          </p:cNvCxnSpPr>
          <p:nvPr/>
        </p:nvCxnSpPr>
        <p:spPr>
          <a:xfrm rot="5400000" flipH="1" flipV="1">
            <a:off x="4285878" y="3802435"/>
            <a:ext cx="56907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24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It is possible to Use SMART HOME without </a:t>
            </a:r>
            <a:r>
              <a:rPr lang="en-US" dirty="0" err="1" smtClean="0"/>
              <a:t>MYLowe’s</a:t>
            </a:r>
            <a:endParaRPr lang="en-US" dirty="0" smtClean="0"/>
          </a:p>
          <a:p>
            <a:pPr lvl="1"/>
            <a:r>
              <a:rPr lang="en-US" dirty="0" smtClean="0"/>
              <a:t>This is the experience of other consumers who do not purchase through Lowe’s</a:t>
            </a:r>
          </a:p>
          <a:p>
            <a:pPr lvl="1"/>
            <a:r>
              <a:rPr lang="en-US" dirty="0" smtClean="0"/>
              <a:t>Lowe’s will sell add on hardware (possible benefit to offering </a:t>
            </a:r>
            <a:r>
              <a:rPr lang="en-US" dirty="0" err="1" smtClean="0"/>
              <a:t>MYLowe’s</a:t>
            </a:r>
            <a:r>
              <a:rPr lang="en-US" dirty="0" smtClean="0"/>
              <a:t> integration)</a:t>
            </a:r>
            <a:endParaRPr lang="en-US" dirty="0"/>
          </a:p>
        </p:txBody>
      </p:sp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899937" y="4086970"/>
            <a:ext cx="1340951" cy="798246"/>
            <a:chOff x="3652751" y="3479161"/>
            <a:chExt cx="1838497" cy="1094427"/>
          </a:xfrm>
        </p:grpSpPr>
        <p:pic>
          <p:nvPicPr>
            <p:cNvPr id="48" name="Picture 47" descr="House Frame 07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sp>
        <p:nvSpPr>
          <p:cNvPr id="50" name="Pentagon 49"/>
          <p:cNvSpPr/>
          <p:nvPr/>
        </p:nvSpPr>
        <p:spPr>
          <a:xfrm rot="10800000">
            <a:off x="2338147" y="4605815"/>
            <a:ext cx="1561790" cy="27940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382" y="4600219"/>
            <a:ext cx="903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Monitoring</a:t>
            </a:r>
            <a:endParaRPr lang="en-US" sz="1200" dirty="0"/>
          </a:p>
        </p:txBody>
      </p:sp>
      <p:cxnSp>
        <p:nvCxnSpPr>
          <p:cNvPr id="51" name="Elbow Connector 50"/>
          <p:cNvCxnSpPr>
            <a:stCxn id="48" idx="1"/>
            <a:endCxn id="8" idx="2"/>
          </p:cNvCxnSpPr>
          <p:nvPr/>
        </p:nvCxnSpPr>
        <p:spPr>
          <a:xfrm rot="10800000">
            <a:off x="1093183" y="3359597"/>
            <a:ext cx="2806755" cy="112649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81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1155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Integrating SMART HOME with </a:t>
            </a:r>
            <a:r>
              <a:rPr lang="en-US" dirty="0" err="1" smtClean="0"/>
              <a:t>MYLowe’s</a:t>
            </a:r>
            <a:r>
              <a:rPr lang="en-US" dirty="0" smtClean="0"/>
              <a:t> Household Profile enables Lowe’s to seamless incorporate SMART HOME functionality, controls, and messaging within the Lowe’s </a:t>
            </a:r>
            <a:r>
              <a:rPr lang="en-US" dirty="0" err="1" smtClean="0"/>
              <a:t>omni</a:t>
            </a:r>
            <a:r>
              <a:rPr lang="en-US" dirty="0" smtClean="0"/>
              <a:t>-brand experience</a:t>
            </a:r>
          </a:p>
          <a:p>
            <a:pPr lvl="1"/>
            <a:r>
              <a:rPr lang="en-US" dirty="0" smtClean="0"/>
              <a:t>More an overt benefit to Lowe’s than the User (User benefit is ‘one stop shop’)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899937" y="4086970"/>
            <a:ext cx="1340951" cy="798246"/>
            <a:chOff x="3652751" y="3479161"/>
            <a:chExt cx="1838497" cy="1094427"/>
          </a:xfrm>
        </p:grpSpPr>
        <p:pic>
          <p:nvPicPr>
            <p:cNvPr id="48" name="Picture 47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sp>
        <p:nvSpPr>
          <p:cNvPr id="50" name="Pentagon 49"/>
          <p:cNvSpPr/>
          <p:nvPr/>
        </p:nvSpPr>
        <p:spPr>
          <a:xfrm rot="10800000">
            <a:off x="2338147" y="4605815"/>
            <a:ext cx="1561790" cy="27940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382" y="4600219"/>
            <a:ext cx="903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Monitoring</a:t>
            </a:r>
            <a:endParaRPr lang="en-US" sz="1200" dirty="0"/>
          </a:p>
        </p:txBody>
      </p:sp>
      <p:cxnSp>
        <p:nvCxnSpPr>
          <p:cNvPr id="51" name="Elbow Connector 50"/>
          <p:cNvCxnSpPr>
            <a:stCxn id="48" idx="1"/>
            <a:endCxn id="8" idx="2"/>
          </p:cNvCxnSpPr>
          <p:nvPr/>
        </p:nvCxnSpPr>
        <p:spPr>
          <a:xfrm rot="10800000">
            <a:off x="1093183" y="3359597"/>
            <a:ext cx="2806755" cy="112649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8" idx="0"/>
            <a:endCxn id="7" idx="2"/>
          </p:cNvCxnSpPr>
          <p:nvPr/>
        </p:nvCxnSpPr>
        <p:spPr>
          <a:xfrm rot="5400000" flipH="1" flipV="1">
            <a:off x="4285878" y="3802435"/>
            <a:ext cx="56907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Left-Right Arrow 43"/>
          <p:cNvSpPr/>
          <p:nvPr/>
        </p:nvSpPr>
        <p:spPr>
          <a:xfrm rot="18092523">
            <a:off x="4327636" y="2773459"/>
            <a:ext cx="2531333" cy="677818"/>
          </a:xfrm>
          <a:prstGeom prst="leftRightArrow">
            <a:avLst/>
          </a:prstGeom>
          <a:pattFill prst="pct40">
            <a:fgClr>
              <a:schemeClr val="accent2">
                <a:lumMod val="40000"/>
                <a:lumOff val="60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14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1155700"/>
          </a:xfrm>
        </p:spPr>
        <p:txBody>
          <a:bodyPr>
            <a:normAutofit/>
          </a:bodyPr>
          <a:lstStyle/>
          <a:p>
            <a:r>
              <a:rPr lang="en-US" dirty="0" smtClean="0"/>
              <a:t>If they choose to upgrade hardware/service, SMART HOME is simply another optional feature/benefit of </a:t>
            </a:r>
            <a:r>
              <a:rPr lang="en-US" dirty="0" err="1" smtClean="0"/>
              <a:t>MYLowe’s</a:t>
            </a:r>
            <a:r>
              <a:rPr lang="en-US" dirty="0" smtClean="0"/>
              <a:t> program participation</a:t>
            </a:r>
          </a:p>
          <a:p>
            <a:pPr lvl="1"/>
            <a:r>
              <a:rPr lang="en-US" dirty="0" smtClean="0"/>
              <a:t>External Monitoring still required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899937" y="4086970"/>
            <a:ext cx="1340951" cy="798246"/>
            <a:chOff x="3652751" y="3479161"/>
            <a:chExt cx="1838497" cy="1094427"/>
          </a:xfrm>
        </p:grpSpPr>
        <p:pic>
          <p:nvPicPr>
            <p:cNvPr id="48" name="Picture 47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sp>
        <p:nvSpPr>
          <p:cNvPr id="50" name="Pentagon 49"/>
          <p:cNvSpPr/>
          <p:nvPr/>
        </p:nvSpPr>
        <p:spPr>
          <a:xfrm rot="10800000">
            <a:off x="2338147" y="4605815"/>
            <a:ext cx="1561790" cy="27940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382" y="4600219"/>
            <a:ext cx="903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Monitoring</a:t>
            </a:r>
            <a:endParaRPr lang="en-US" sz="1200" dirty="0"/>
          </a:p>
        </p:txBody>
      </p:sp>
      <p:cxnSp>
        <p:nvCxnSpPr>
          <p:cNvPr id="52" name="Elbow Connector 51"/>
          <p:cNvCxnSpPr>
            <a:stCxn id="48" idx="0"/>
            <a:endCxn id="7" idx="2"/>
          </p:cNvCxnSpPr>
          <p:nvPr/>
        </p:nvCxnSpPr>
        <p:spPr>
          <a:xfrm rot="5400000" flipH="1" flipV="1">
            <a:off x="4285878" y="3802435"/>
            <a:ext cx="56907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Left-Right Arrow 43"/>
          <p:cNvSpPr/>
          <p:nvPr/>
        </p:nvSpPr>
        <p:spPr>
          <a:xfrm rot="18092523">
            <a:off x="4327636" y="2773459"/>
            <a:ext cx="2531333" cy="677818"/>
          </a:xfrm>
          <a:prstGeom prst="leftRightArrow">
            <a:avLst/>
          </a:prstGeom>
          <a:pattFill prst="pct40">
            <a:fgClr>
              <a:schemeClr val="accent2">
                <a:lumMod val="40000"/>
                <a:lumOff val="60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84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rect Access Storage 6"/>
          <p:cNvSpPr/>
          <p:nvPr/>
        </p:nvSpPr>
        <p:spPr>
          <a:xfrm>
            <a:off x="3725863" y="2349500"/>
            <a:ext cx="1689100" cy="11684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User’s Journey Into The SH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43900" cy="11557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MYLowe’s</a:t>
            </a:r>
            <a:r>
              <a:rPr lang="en-US" dirty="0" smtClean="0"/>
              <a:t> SMART HOME integration adapts the existing repeated interaction model required by SH Use to create additional brand touch points</a:t>
            </a:r>
          </a:p>
          <a:p>
            <a:pPr lvl="1"/>
            <a:r>
              <a:rPr lang="en-US" dirty="0" smtClean="0"/>
              <a:t>This keeps Lowe’s top of mind for inspiration and purchase</a:t>
            </a:r>
            <a:endParaRPr lang="en-US" dirty="0"/>
          </a:p>
        </p:txBody>
      </p:sp>
      <p:pic>
        <p:nvPicPr>
          <p:cNvPr id="5" name="Picture 4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18" r="43889" b="7911"/>
          <a:stretch/>
        </p:blipFill>
        <p:spPr>
          <a:xfrm>
            <a:off x="3916362" y="2558566"/>
            <a:ext cx="787399" cy="438633"/>
          </a:xfrm>
          <a:prstGeom prst="rect">
            <a:avLst/>
          </a:prstGeom>
        </p:spPr>
      </p:pic>
      <p:pic>
        <p:nvPicPr>
          <p:cNvPr id="6" name="Picture 5" descr="Screen Shot 2011-11-03 at 2.3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8502" r="11112" b="71133"/>
          <a:stretch/>
        </p:blipFill>
        <p:spPr>
          <a:xfrm>
            <a:off x="3814761" y="3048000"/>
            <a:ext cx="1001382" cy="266700"/>
          </a:xfrm>
          <a:prstGeom prst="rect">
            <a:avLst/>
          </a:prstGeom>
        </p:spPr>
      </p:pic>
      <p:pic>
        <p:nvPicPr>
          <p:cNvPr id="8" name="Picture 7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" y="2634802"/>
            <a:ext cx="745040" cy="72479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18298" y="2650261"/>
            <a:ext cx="542895" cy="557700"/>
            <a:chOff x="6518298" y="2574061"/>
            <a:chExt cx="542895" cy="557700"/>
          </a:xfrm>
        </p:grpSpPr>
        <p:sp>
          <p:nvSpPr>
            <p:cNvPr id="10" name="Stored Data 9"/>
            <p:cNvSpPr/>
            <p:nvPr/>
          </p:nvSpPr>
          <p:spPr>
            <a:xfrm>
              <a:off x="6518298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32" y="2605578"/>
              <a:ext cx="175631" cy="46658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35676" y="2650261"/>
            <a:ext cx="542895" cy="557700"/>
            <a:chOff x="7035676" y="2574061"/>
            <a:chExt cx="542895" cy="557700"/>
          </a:xfrm>
        </p:grpSpPr>
        <p:sp>
          <p:nvSpPr>
            <p:cNvPr id="16" name="Stored Data 15"/>
            <p:cNvSpPr/>
            <p:nvPr/>
          </p:nvSpPr>
          <p:spPr>
            <a:xfrm>
              <a:off x="7035676" y="2574061"/>
              <a:ext cx="542895" cy="557700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075" y="2611881"/>
              <a:ext cx="228531" cy="46658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124" y="2737421"/>
            <a:ext cx="829174" cy="3925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126" y="4437747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3466" t="6852" r="33601" b="7862"/>
          <a:stretch/>
        </p:blipFill>
        <p:spPr>
          <a:xfrm>
            <a:off x="7203849" y="3856338"/>
            <a:ext cx="274429" cy="532328"/>
          </a:xfrm>
          <a:prstGeom prst="rect">
            <a:avLst/>
          </a:prstGeom>
        </p:spPr>
      </p:pic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908256"/>
            <a:ext cx="1045536" cy="70155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Right Arrow 40"/>
          <p:cNvSpPr/>
          <p:nvPr/>
        </p:nvSpPr>
        <p:spPr>
          <a:xfrm>
            <a:off x="1587500" y="2656743"/>
            <a:ext cx="827882" cy="6809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8" idx="3"/>
            <a:endCxn id="7" idx="1"/>
          </p:cNvCxnSpPr>
          <p:nvPr/>
        </p:nvCxnSpPr>
        <p:spPr>
          <a:xfrm>
            <a:off x="3383298" y="2933699"/>
            <a:ext cx="34256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4"/>
            <a:endCxn id="10" idx="1"/>
          </p:cNvCxnSpPr>
          <p:nvPr/>
        </p:nvCxnSpPr>
        <p:spPr>
          <a:xfrm flipV="1">
            <a:off x="5414963" y="2929111"/>
            <a:ext cx="1103335" cy="458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3486943" y="2135939"/>
            <a:ext cx="2304257" cy="1585161"/>
          </a:xfrm>
          <a:prstGeom prst="cloudCallout">
            <a:avLst>
              <a:gd name="adj1" fmla="val -123608"/>
              <a:gd name="adj2" fmla="val -21001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07964" y="1224885"/>
            <a:ext cx="930656" cy="557700"/>
            <a:chOff x="3652751" y="1006380"/>
            <a:chExt cx="1838497" cy="1101728"/>
          </a:xfrm>
        </p:grpSpPr>
        <p:sp>
          <p:nvSpPr>
            <p:cNvPr id="26" name="Stored Data 25"/>
            <p:cNvSpPr/>
            <p:nvPr/>
          </p:nvSpPr>
          <p:spPr>
            <a:xfrm>
              <a:off x="3652751" y="1006380"/>
              <a:ext cx="1838497" cy="1101728"/>
            </a:xfrm>
            <a:prstGeom prst="flowChartOnlineStora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03" y="1131514"/>
              <a:ext cx="1159367" cy="759259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7" idx="0"/>
            <a:endCxn id="26" idx="2"/>
          </p:cNvCxnSpPr>
          <p:nvPr/>
        </p:nvCxnSpPr>
        <p:spPr>
          <a:xfrm rot="5400000" flipH="1" flipV="1">
            <a:off x="4288395" y="2064604"/>
            <a:ext cx="566915" cy="287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8206" y="1305670"/>
            <a:ext cx="1332065" cy="798246"/>
            <a:chOff x="5982326" y="1335354"/>
            <a:chExt cx="1332065" cy="798246"/>
          </a:xfrm>
        </p:grpSpPr>
        <p:grpSp>
          <p:nvGrpSpPr>
            <p:cNvPr id="35" name="Group 34"/>
            <p:cNvGrpSpPr/>
            <p:nvPr/>
          </p:nvGrpSpPr>
          <p:grpSpPr>
            <a:xfrm>
              <a:off x="5982326" y="1335354"/>
              <a:ext cx="1332065" cy="798246"/>
              <a:chOff x="3652751" y="1006380"/>
              <a:chExt cx="1838497" cy="1101728"/>
            </a:xfrm>
          </p:grpSpPr>
          <p:sp>
            <p:nvSpPr>
              <p:cNvPr id="38" name="Stored Data 37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House Frame 07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36" name="Picture 35" descr="Male 7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39" y="1490545"/>
              <a:ext cx="175631" cy="466585"/>
            </a:xfrm>
            <a:prstGeom prst="rect">
              <a:avLst/>
            </a:prstGeom>
          </p:spPr>
        </p:pic>
        <p:pic>
          <p:nvPicPr>
            <p:cNvPr id="37" name="Picture 36" descr="Female 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946" y="1490545"/>
              <a:ext cx="228531" cy="466585"/>
            </a:xfrm>
            <a:prstGeom prst="rect">
              <a:avLst/>
            </a:prstGeom>
          </p:spPr>
        </p:pic>
      </p:grpSp>
      <p:cxnSp>
        <p:nvCxnSpPr>
          <p:cNvPr id="42" name="Elbow Connector 41"/>
          <p:cNvCxnSpPr>
            <a:stCxn id="26" idx="3"/>
            <a:endCxn id="38" idx="1"/>
          </p:cNvCxnSpPr>
          <p:nvPr/>
        </p:nvCxnSpPr>
        <p:spPr>
          <a:xfrm>
            <a:off x="4883511" y="1503735"/>
            <a:ext cx="994695" cy="20105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0"/>
            <a:endCxn id="38" idx="2"/>
          </p:cNvCxnSpPr>
          <p:nvPr/>
        </p:nvCxnSpPr>
        <p:spPr>
          <a:xfrm rot="16200000" flipV="1">
            <a:off x="6393821" y="2254335"/>
            <a:ext cx="546345" cy="24550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 rot="19471131">
            <a:off x="5180483" y="1931886"/>
            <a:ext cx="948788" cy="6778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899937" y="4086970"/>
            <a:ext cx="1340951" cy="798246"/>
            <a:chOff x="3652751" y="3479161"/>
            <a:chExt cx="1838497" cy="1094427"/>
          </a:xfrm>
        </p:grpSpPr>
        <p:pic>
          <p:nvPicPr>
            <p:cNvPr id="48" name="Picture 47" descr="House Frame 07.wm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751" y="3479161"/>
              <a:ext cx="1838497" cy="1094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</p:pic>
        <p:pic>
          <p:nvPicPr>
            <p:cNvPr id="49" name="Picture 48" descr="House - Colonial 1.wm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593" y="3695700"/>
              <a:ext cx="1184631" cy="772585"/>
            </a:xfrm>
            <a:prstGeom prst="rect">
              <a:avLst/>
            </a:prstGeom>
          </p:spPr>
        </p:pic>
      </p:grpSp>
      <p:sp>
        <p:nvSpPr>
          <p:cNvPr id="50" name="Pentagon 49"/>
          <p:cNvSpPr/>
          <p:nvPr/>
        </p:nvSpPr>
        <p:spPr>
          <a:xfrm rot="10800000">
            <a:off x="2338147" y="4605815"/>
            <a:ext cx="1561790" cy="27940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382" y="4600219"/>
            <a:ext cx="903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Monitoring</a:t>
            </a:r>
            <a:endParaRPr lang="en-US" sz="1200" dirty="0"/>
          </a:p>
        </p:txBody>
      </p:sp>
      <p:cxnSp>
        <p:nvCxnSpPr>
          <p:cNvPr id="52" name="Elbow Connector 51"/>
          <p:cNvCxnSpPr>
            <a:stCxn id="48" idx="0"/>
            <a:endCxn id="7" idx="2"/>
          </p:cNvCxnSpPr>
          <p:nvPr/>
        </p:nvCxnSpPr>
        <p:spPr>
          <a:xfrm rot="5400000" flipH="1" flipV="1">
            <a:off x="4285878" y="3802435"/>
            <a:ext cx="56907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Left-Right Arrow 43"/>
          <p:cNvSpPr/>
          <p:nvPr/>
        </p:nvSpPr>
        <p:spPr>
          <a:xfrm rot="18092523">
            <a:off x="4327636" y="2773459"/>
            <a:ext cx="2531333" cy="677818"/>
          </a:xfrm>
          <a:prstGeom prst="leftRightArrow">
            <a:avLst/>
          </a:prstGeom>
          <a:pattFill prst="pct40">
            <a:fgClr>
              <a:schemeClr val="accent2">
                <a:lumMod val="40000"/>
                <a:lumOff val="60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38" idx="0"/>
            <a:endCxn id="8" idx="0"/>
          </p:cNvCxnSpPr>
          <p:nvPr/>
        </p:nvCxnSpPr>
        <p:spPr>
          <a:xfrm rot="16200000" flipH="1" flipV="1">
            <a:off x="3154145" y="-755293"/>
            <a:ext cx="1329132" cy="5451057"/>
          </a:xfrm>
          <a:prstGeom prst="bentConnector3">
            <a:avLst>
              <a:gd name="adj1" fmla="val -17199"/>
            </a:avLst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4" idx="0"/>
            <a:endCxn id="38" idx="3"/>
          </p:cNvCxnSpPr>
          <p:nvPr/>
        </p:nvCxnSpPr>
        <p:spPr>
          <a:xfrm rot="16200000" flipV="1">
            <a:off x="6410950" y="2282104"/>
            <a:ext cx="2203463" cy="1048841"/>
          </a:xfrm>
          <a:prstGeom prst="bentConnector2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2" idx="2"/>
            <a:endCxn id="8" idx="2"/>
          </p:cNvCxnSpPr>
          <p:nvPr/>
        </p:nvCxnSpPr>
        <p:spPr>
          <a:xfrm rot="5400000" flipH="1">
            <a:off x="3358132" y="1094647"/>
            <a:ext cx="1779705" cy="6309605"/>
          </a:xfrm>
          <a:prstGeom prst="bentConnector3">
            <a:avLst>
              <a:gd name="adj1" fmla="val -12845"/>
            </a:avLst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5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SMART HOME Consist Of?</a:t>
            </a:r>
            <a:endParaRPr lang="en-US" dirty="0"/>
          </a:p>
        </p:txBody>
      </p:sp>
      <p:pic>
        <p:nvPicPr>
          <p:cNvPr id="7" name="Picture 6" descr="House Frame 07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" y="1799481"/>
            <a:ext cx="3192232" cy="22010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</p:spPr>
      </p:pic>
      <p:pic>
        <p:nvPicPr>
          <p:cNvPr id="8" name="Picture 7" descr="House - Colonial 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4" y="2393755"/>
            <a:ext cx="2205106" cy="1438112"/>
          </a:xfrm>
          <a:prstGeom prst="rect">
            <a:avLst/>
          </a:prstGeom>
        </p:spPr>
      </p:pic>
      <p:pic>
        <p:nvPicPr>
          <p:cNvPr id="16" name="Picture 15" descr="Couple 04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2811"/>
            <a:ext cx="1033394" cy="1005313"/>
          </a:xfrm>
          <a:prstGeom prst="rect">
            <a:avLst/>
          </a:prstGeom>
        </p:spPr>
      </p:pic>
      <p:sp>
        <p:nvSpPr>
          <p:cNvPr id="19" name="Bent-Up Arrow 18"/>
          <p:cNvSpPr/>
          <p:nvPr/>
        </p:nvSpPr>
        <p:spPr>
          <a:xfrm>
            <a:off x="2984500" y="2514600"/>
            <a:ext cx="1841500" cy="1117600"/>
          </a:xfrm>
          <a:prstGeom prst="bentUpArrow">
            <a:avLst/>
          </a:prstGeom>
          <a:solidFill>
            <a:srgbClr val="E6E0EC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lectroencephalography.wmf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38" y="1533569"/>
            <a:ext cx="1041400" cy="1041400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16" idx="2"/>
            <a:endCxn id="21" idx="0"/>
          </p:cNvCxnSpPr>
          <p:nvPr/>
        </p:nvCxnSpPr>
        <p:spPr>
          <a:xfrm rot="5400000" flipH="1" flipV="1">
            <a:off x="1473289" y="1034176"/>
            <a:ext cx="2584555" cy="3583341"/>
          </a:xfrm>
          <a:prstGeom prst="bentConnector5">
            <a:avLst>
              <a:gd name="adj1" fmla="val -8845"/>
              <a:gd name="adj2" fmla="val -19876"/>
              <a:gd name="adj3" fmla="val 108845"/>
            </a:avLst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1"/>
            <a:endCxn id="8" idx="0"/>
          </p:cNvCxnSpPr>
          <p:nvPr/>
        </p:nvCxnSpPr>
        <p:spPr>
          <a:xfrm rot="10800000" flipV="1">
            <a:off x="2097848" y="2054269"/>
            <a:ext cx="1938691" cy="339486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Cubicles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5100" y="2558736"/>
            <a:ext cx="1117600" cy="1735428"/>
          </a:xfrm>
          <a:prstGeom prst="rect">
            <a:avLst/>
          </a:prstGeom>
        </p:spPr>
      </p:pic>
      <p:sp>
        <p:nvSpPr>
          <p:cNvPr id="30" name="Pentagon 29"/>
          <p:cNvSpPr/>
          <p:nvPr/>
        </p:nvSpPr>
        <p:spPr>
          <a:xfrm>
            <a:off x="2984500" y="3517900"/>
            <a:ext cx="5016500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2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MONITORING</a:t>
            </a:r>
          </a:p>
          <a:p>
            <a:r>
              <a:rPr lang="en-US" dirty="0" smtClean="0"/>
              <a:t>A subscription to a 3</a:t>
            </a:r>
            <a:r>
              <a:rPr lang="en-US" baseline="30000" dirty="0" smtClean="0"/>
              <a:t>rd</a:t>
            </a:r>
            <a:r>
              <a:rPr lang="en-US" dirty="0" smtClean="0"/>
              <a:t> Party Monitoring Service is required to break the closed loop of the User’s personal SMART HOME monitoring</a:t>
            </a:r>
          </a:p>
          <a:p>
            <a:r>
              <a:rPr lang="en-US" dirty="0" smtClean="0"/>
              <a:t>Third party monitoring provides ongoing program support as well as incident assistance for break in, fire, other emergency, etc.</a:t>
            </a:r>
          </a:p>
          <a:p>
            <a:r>
              <a:rPr lang="en-US" dirty="0" smtClean="0"/>
              <a:t>Lowe’s </a:t>
            </a:r>
            <a:r>
              <a:rPr lang="en-US" dirty="0" smtClean="0"/>
              <a:t>will </a:t>
            </a:r>
            <a:r>
              <a:rPr lang="en-US" dirty="0" smtClean="0"/>
              <a:t>not engage in this business (Partner: Alert 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9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Two-Stage User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912101" cy="218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At its broadest interpretation, regardless of the many variables regarding branding, roll out, etc. The SMART HOME User Journey has two primary stages: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All awareness, consideration, and decision leading up to PURCHASE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 smtClean="0"/>
              <a:t>Significant in driving initial product sale and customer </a:t>
            </a:r>
            <a:r>
              <a:rPr lang="en-US" dirty="0" err="1" smtClean="0"/>
              <a:t>acqusition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PURCHASE as the gateway to use and expansion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dirty="0" smtClean="0"/>
              <a:t>Significant for the lifecycle value of Consumer Relationship maintained by </a:t>
            </a:r>
            <a:r>
              <a:rPr lang="en-US" dirty="0" err="1" smtClean="0"/>
              <a:t>MYLowe’s</a:t>
            </a:r>
            <a:r>
              <a:rPr lang="en-US" dirty="0" smtClean="0"/>
              <a:t> + SMART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9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The SMART HOME User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664" y="1257664"/>
            <a:ext cx="4117135" cy="4868500"/>
          </a:xfrm>
        </p:spPr>
        <p:txBody>
          <a:bodyPr/>
          <a:lstStyle/>
          <a:p>
            <a:r>
              <a:rPr lang="en-US" dirty="0" smtClean="0"/>
              <a:t>Awareness and Interest</a:t>
            </a:r>
          </a:p>
          <a:p>
            <a:endParaRPr lang="en-US" dirty="0" smtClean="0"/>
          </a:p>
          <a:p>
            <a:r>
              <a:rPr lang="en-US" dirty="0" smtClean="0"/>
              <a:t>Go to [Lowe’s] Channel Choice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Consideration and Decision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Purchase and Delivery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Activation and Installation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Configuration and Use</a:t>
            </a:r>
          </a:p>
          <a:p>
            <a:endParaRPr lang="en-US" dirty="0" smtClean="0"/>
          </a:p>
          <a:p>
            <a:r>
              <a:rPr lang="en-US" dirty="0" smtClean="0"/>
              <a:t>Optimization and Expansion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730843"/>
            <a:ext cx="64408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523091"/>
            <a:ext cx="64408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1359396"/>
            <a:ext cx="330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Activation and Preconditioning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523091"/>
            <a:ext cx="313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Retention and Lifetime Value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586004" y="1867817"/>
            <a:ext cx="983660" cy="25028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39306" y="2931337"/>
            <a:ext cx="157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 Journey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2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The User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357005"/>
          </a:xfrm>
        </p:spPr>
        <p:txBody>
          <a:bodyPr/>
          <a:lstStyle/>
          <a:p>
            <a:r>
              <a:rPr lang="en-US" dirty="0" smtClean="0"/>
              <a:t>A two-</a:t>
            </a:r>
            <a:r>
              <a:rPr lang="en-US" dirty="0" smtClean="0"/>
              <a:t>s</a:t>
            </a:r>
            <a:r>
              <a:rPr lang="en-US" dirty="0" smtClean="0"/>
              <a:t>tage User Journey overlapping </a:t>
            </a: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 smtClean="0"/>
              <a:t>Milestones and Tasks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Pre-PURCHASE: The Consumer decides to buy SMART HOME from Lowe’s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PURCHASE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Post-PURCHASE: The Consumer becomes a SMART HOME USER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329057" y="807081"/>
            <a:ext cx="0" cy="376650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69025" y="807081"/>
            <a:ext cx="0" cy="376650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8096" y="1631227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68632" y="1631227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89395" y="1631227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161118" y="321804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>
          <a:xfrm>
            <a:off x="7246716" y="3503413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88801" y="3203074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Pentagon 33"/>
          <p:cNvSpPr/>
          <p:nvPr/>
        </p:nvSpPr>
        <p:spPr>
          <a:xfrm>
            <a:off x="5982121" y="3510757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06089" y="321804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Pentagon 35"/>
          <p:cNvSpPr/>
          <p:nvPr/>
        </p:nvSpPr>
        <p:spPr>
          <a:xfrm>
            <a:off x="4578096" y="3513732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50364" y="323402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Pentagon 37"/>
          <p:cNvSpPr/>
          <p:nvPr/>
        </p:nvSpPr>
        <p:spPr>
          <a:xfrm>
            <a:off x="3223876" y="3516707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0351" y="321804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Pentagon 39"/>
          <p:cNvSpPr/>
          <p:nvPr/>
        </p:nvSpPr>
        <p:spPr>
          <a:xfrm>
            <a:off x="1869656" y="3519682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416214" y="3230953"/>
            <a:ext cx="859147" cy="843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>
            <a:off x="457200" y="3510757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22238" y="3212645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71649" y="104645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5762185" y="104645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8382948" y="104645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pic>
        <p:nvPicPr>
          <p:cNvPr id="50" name="Picture 49" descr="Carpenter 08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07" y="1979555"/>
            <a:ext cx="626257" cy="665398"/>
          </a:xfrm>
          <a:prstGeom prst="rect">
            <a:avLst/>
          </a:prstGeom>
        </p:spPr>
      </p:pic>
      <p:pic>
        <p:nvPicPr>
          <p:cNvPr id="51" name="Picture 50" descr="Construction Worker 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89" y="2063099"/>
            <a:ext cx="628756" cy="1038508"/>
          </a:xfrm>
          <a:prstGeom prst="rect">
            <a:avLst/>
          </a:prstGeom>
        </p:spPr>
      </p:pic>
      <p:pic>
        <p:nvPicPr>
          <p:cNvPr id="52" name="Picture 51" descr="Cashier 06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38" y="2152906"/>
            <a:ext cx="1001058" cy="856884"/>
          </a:xfrm>
          <a:prstGeom prst="rect">
            <a:avLst/>
          </a:prstGeom>
        </p:spPr>
      </p:pic>
      <p:pic>
        <p:nvPicPr>
          <p:cNvPr id="53" name="Picture 52" descr="Handyman 5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83" y="1902983"/>
            <a:ext cx="546925" cy="1243268"/>
          </a:xfrm>
          <a:prstGeom prst="rect">
            <a:avLst/>
          </a:prstGeom>
        </p:spPr>
      </p:pic>
      <p:pic>
        <p:nvPicPr>
          <p:cNvPr id="54" name="Picture 53" descr="Delivery Person 3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7014" y="1988302"/>
            <a:ext cx="784993" cy="656651"/>
          </a:xfrm>
          <a:prstGeom prst="rect">
            <a:avLst/>
          </a:prstGeom>
        </p:spPr>
      </p:pic>
      <p:pic>
        <p:nvPicPr>
          <p:cNvPr id="55" name="Picture 54" descr="Operator 1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36" y="2662566"/>
            <a:ext cx="690590" cy="555475"/>
          </a:xfrm>
          <a:prstGeom prst="rect">
            <a:avLst/>
          </a:prstGeom>
        </p:spPr>
      </p:pic>
      <p:pic>
        <p:nvPicPr>
          <p:cNvPr id="56" name="Picture 55" descr="Couple 04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4" y="2302641"/>
            <a:ext cx="879878" cy="8559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366" y="2398577"/>
            <a:ext cx="1041828" cy="7813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/>
          <a:srcRect l="33466" t="6852" r="33601" b="7862"/>
          <a:stretch/>
        </p:blipFill>
        <p:spPr>
          <a:xfrm>
            <a:off x="7107151" y="2080430"/>
            <a:ext cx="274429" cy="532328"/>
          </a:xfrm>
          <a:prstGeom prst="rect">
            <a:avLst/>
          </a:prstGeom>
        </p:spPr>
      </p:pic>
      <p:sp>
        <p:nvSpPr>
          <p:cNvPr id="60" name="Cloud Callout 59"/>
          <p:cNvSpPr/>
          <p:nvPr/>
        </p:nvSpPr>
        <p:spPr>
          <a:xfrm>
            <a:off x="7882064" y="1824097"/>
            <a:ext cx="1150651" cy="722035"/>
          </a:xfrm>
          <a:prstGeom prst="cloudCallout">
            <a:avLst>
              <a:gd name="adj1" fmla="val -38147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loud Callout 61"/>
          <p:cNvSpPr/>
          <p:nvPr/>
        </p:nvSpPr>
        <p:spPr>
          <a:xfrm>
            <a:off x="-2074" y="1824097"/>
            <a:ext cx="1150651" cy="722035"/>
          </a:xfrm>
          <a:prstGeom prst="cloudCallout">
            <a:avLst>
              <a:gd name="adj1" fmla="val 48423"/>
              <a:gd name="adj2" fmla="val 29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xplosion 2 62"/>
          <p:cNvSpPr/>
          <p:nvPr/>
        </p:nvSpPr>
        <p:spPr>
          <a:xfrm>
            <a:off x="265560" y="1902983"/>
            <a:ext cx="715825" cy="5847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4" name="Explosion 2 63"/>
          <p:cNvSpPr/>
          <p:nvPr/>
        </p:nvSpPr>
        <p:spPr>
          <a:xfrm flipH="1">
            <a:off x="8025036" y="1902983"/>
            <a:ext cx="715824" cy="5847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5" name="Picture 64" descr="Screen Shot 2011-11-03 at 2.35.5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75" y="2617386"/>
            <a:ext cx="900208" cy="45702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656" y="1824097"/>
            <a:ext cx="1041828" cy="7813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/>
          <a:srcRect l="33466" t="6852" r="33601" b="7862"/>
          <a:stretch/>
        </p:blipFill>
        <p:spPr>
          <a:xfrm>
            <a:off x="1732441" y="1505950"/>
            <a:ext cx="274429" cy="532328"/>
          </a:xfrm>
          <a:prstGeom prst="rect">
            <a:avLst/>
          </a:prstGeom>
        </p:spPr>
      </p:pic>
      <p:sp>
        <p:nvSpPr>
          <p:cNvPr id="4" name="10-Point Star 3"/>
          <p:cNvSpPr/>
          <p:nvPr/>
        </p:nvSpPr>
        <p:spPr>
          <a:xfrm>
            <a:off x="3952274" y="3074415"/>
            <a:ext cx="1251643" cy="1226903"/>
          </a:xfrm>
          <a:prstGeom prst="star10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" y="2964048"/>
            <a:ext cx="4120896" cy="1392208"/>
          </a:xfrm>
          <a:prstGeom prst="rightArrow">
            <a:avLst>
              <a:gd name="adj1" fmla="val 70115"/>
              <a:gd name="adj2" fmla="val 50000"/>
            </a:avLst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>
            <a:off x="4771304" y="2964048"/>
            <a:ext cx="4120896" cy="1392208"/>
          </a:xfrm>
          <a:prstGeom prst="rightArrow">
            <a:avLst>
              <a:gd name="adj1" fmla="val 70115"/>
              <a:gd name="adj2" fmla="val 50000"/>
            </a:avLst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10-Point Star 56"/>
          <p:cNvSpPr/>
          <p:nvPr/>
        </p:nvSpPr>
        <p:spPr>
          <a:xfrm rot="1111063">
            <a:off x="3952274" y="3085372"/>
            <a:ext cx="1251643" cy="1226903"/>
          </a:xfrm>
          <a:prstGeom prst="star10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Two-Stage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758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Stage 1: Get the user to the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Initial Objective: Drive purchase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Stage 2: The open box initiates next stage of </a:t>
            </a:r>
            <a:r>
              <a:rPr lang="en-US" dirty="0" smtClean="0"/>
              <a:t>journey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Growth Objective: Develop ongoing relationship with owner/user</a:t>
            </a:r>
            <a:endParaRPr lang="en-US" dirty="0" smtClean="0">
              <a:solidFill>
                <a:srgbClr val="7F7F7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Purchase</a:t>
            </a:r>
            <a:r>
              <a:rPr lang="en-US" dirty="0" smtClean="0"/>
              <a:t> is the fulcrum that balances the ‘before and after’ experiences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69812" y="1116680"/>
            <a:ext cx="3594242" cy="3170956"/>
          </a:xfrm>
          <a:prstGeom prst="triangle">
            <a:avLst/>
          </a:prstGeom>
          <a:gradFill>
            <a:gsLst>
              <a:gs pos="25000">
                <a:schemeClr val="accent1">
                  <a:tint val="100000"/>
                  <a:shade val="100000"/>
                  <a:satMod val="130000"/>
                </a:schemeClr>
              </a:gs>
              <a:gs pos="65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Interest In “Smart Home” Solution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16200000">
            <a:off x="5285151" y="1112615"/>
            <a:ext cx="3594242" cy="3170956"/>
          </a:xfrm>
          <a:prstGeom prst="triangle">
            <a:avLst/>
          </a:prstGeom>
          <a:gradFill>
            <a:gsLst>
              <a:gs pos="25000">
                <a:schemeClr val="accent1">
                  <a:tint val="100000"/>
                  <a:shade val="100000"/>
                  <a:satMod val="130000"/>
                </a:schemeClr>
              </a:gs>
              <a:gs pos="65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MYLowe’s</a:t>
            </a:r>
            <a:r>
              <a:rPr lang="en-US" dirty="0" smtClean="0"/>
              <a:t> SMART HOME</a:t>
            </a:r>
          </a:p>
          <a:p>
            <a:pPr algn="ctr"/>
            <a:r>
              <a:rPr lang="en-US" dirty="0" smtClean="0"/>
              <a:t>Product User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77060" y="1598202"/>
            <a:ext cx="2515183" cy="21915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BOX</a:t>
            </a:r>
          </a:p>
          <a:p>
            <a:r>
              <a:rPr lang="en-US" dirty="0" smtClean="0"/>
              <a:t>(Packaging)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721412" y="2002896"/>
            <a:ext cx="1842808" cy="1382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CONTENTS</a:t>
            </a:r>
          </a:p>
          <a:p>
            <a:pPr algn="r"/>
            <a:r>
              <a:rPr lang="en-US" dirty="0" smtClean="0"/>
              <a:t>(Product)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46706" y="1374066"/>
            <a:ext cx="0" cy="276003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66784" y="1029638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Purchase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46695" y="4383143"/>
            <a:ext cx="3698068" cy="24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46706" y="4361213"/>
            <a:ext cx="3698068" cy="24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69654" y="3995603"/>
            <a:ext cx="2923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58ED5"/>
                </a:solidFill>
              </a:rPr>
              <a:t>Awareness to Consideration to Decision</a:t>
            </a:r>
            <a:endParaRPr lang="en-US" sz="1200" dirty="0">
              <a:solidFill>
                <a:srgbClr val="558ED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1023" y="3995603"/>
            <a:ext cx="275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58ED5"/>
                </a:solidFill>
              </a:rPr>
              <a:t>Activation to Installation to Integration</a:t>
            </a:r>
            <a:endParaRPr lang="en-US" sz="12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70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4175" y="-2244825"/>
            <a:ext cx="10994050" cy="107197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58533" y="-240469"/>
            <a:ext cx="8837291" cy="88372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rgbClr val="FFFFF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44282" y="1045280"/>
            <a:ext cx="7399142" cy="739914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89574" y="1490572"/>
            <a:ext cx="6801449" cy="6801449"/>
          </a:xfrm>
          <a:prstGeom prst="ellipse">
            <a:avLst/>
          </a:prstGeom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15194" y="2860220"/>
            <a:ext cx="5167332" cy="5167332"/>
          </a:xfrm>
          <a:prstGeom prst="ellipse">
            <a:avLst/>
          </a:prstGeom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94963" y="3827129"/>
            <a:ext cx="3851764" cy="3851764"/>
          </a:xfrm>
          <a:prstGeom prst="ellips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90299" y="5059888"/>
            <a:ext cx="2515183" cy="2191571"/>
          </a:xfrm>
          <a:prstGeom prst="rec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BOX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(Packaging)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231386" y="5773134"/>
            <a:ext cx="3158188" cy="1924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21486" y="6169157"/>
            <a:ext cx="382940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08280" y="5310059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Outreach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260724" y="5787125"/>
            <a:ext cx="145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Conversion</a:t>
            </a:r>
            <a:endParaRPr lang="en-US" b="1" dirty="0"/>
          </a:p>
        </p:txBody>
      </p:sp>
      <p:pic>
        <p:nvPicPr>
          <p:cNvPr id="47" name="Picture 46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94" y="4246265"/>
            <a:ext cx="879878" cy="8559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34" y="4622144"/>
            <a:ext cx="1041828" cy="7813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33466" t="6852" r="33601" b="7862"/>
          <a:stretch/>
        </p:blipFill>
        <p:spPr>
          <a:xfrm>
            <a:off x="4406279" y="4303997"/>
            <a:ext cx="274429" cy="53232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 rot="16575704">
            <a:off x="548249" y="835098"/>
            <a:ext cx="6404751" cy="452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 Cultural Awareness Of</a:t>
            </a:r>
            <a:b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 HOME CONCEPT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 rot="17860504">
            <a:off x="1596924" y="571484"/>
            <a:ext cx="6404751" cy="452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Competitor Advertising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 rot="17503029">
            <a:off x="1201821" y="237579"/>
            <a:ext cx="6404751" cy="452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Viral, Social, News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31632" y="1490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59" name="Rectangle 58"/>
          <p:cNvSpPr/>
          <p:nvPr/>
        </p:nvSpPr>
        <p:spPr>
          <a:xfrm rot="18703841">
            <a:off x="2692377" y="815469"/>
            <a:ext cx="6404751" cy="4839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MYLowe’s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SMART HOME Advertising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 rot="18703841">
            <a:off x="4174859" y="1327386"/>
            <a:ext cx="6826470" cy="66851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 Target Customer Into Lowe’s Sales Channel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 rot="20363373">
            <a:off x="4564610" y="1899555"/>
            <a:ext cx="6404751" cy="61339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Store Display, Signage, etc.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 rot="20110239">
            <a:off x="4725628" y="2336534"/>
            <a:ext cx="6404751" cy="61339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Lowes.com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 catalogue, etc.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3" name="Picture 62" descr="Handyman 5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01" y="4450858"/>
            <a:ext cx="546925" cy="1243268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 rot="20040275">
            <a:off x="6051649" y="3384404"/>
            <a:ext cx="6404751" cy="77341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 HOME Section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Sales Associate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 rot="19838871">
            <a:off x="6629819" y="4241112"/>
            <a:ext cx="6404751" cy="77341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5450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Packaging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59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1653439" y="-2557467"/>
            <a:ext cx="10994050" cy="107197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1394826" y="-2280309"/>
            <a:ext cx="8837291" cy="88372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rgbClr val="FFFFF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170901" y="-2091455"/>
            <a:ext cx="7399142" cy="739914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170900" y="-1910152"/>
            <a:ext cx="6424952" cy="6424952"/>
          </a:xfrm>
          <a:prstGeom prst="ellipse">
            <a:avLst/>
          </a:prstGeom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27944" y="-1538386"/>
            <a:ext cx="4350540" cy="43505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 rot="5400000">
            <a:off x="-2669444" y="2866264"/>
            <a:ext cx="6790936" cy="1058407"/>
          </a:xfrm>
          <a:prstGeom prst="homePlat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Parallel Online Experience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-827944" y="-1375757"/>
            <a:ext cx="3851764" cy="3851764"/>
          </a:xfrm>
          <a:prstGeom prst="ellips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261852" y="-210138"/>
            <a:ext cx="1842808" cy="1382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CONTENTS</a:t>
            </a:r>
          </a:p>
          <a:p>
            <a:pPr algn="r"/>
            <a:r>
              <a:rPr lang="en-US" dirty="0" smtClean="0"/>
              <a:t>(Product)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762864">
            <a:off x="-1657017" y="-858962"/>
            <a:ext cx="5020625" cy="26306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Package Contents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Instructions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8443425">
            <a:off x="-2313493" y="-3404788"/>
            <a:ext cx="5020625" cy="65924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Hand Off To Online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8209286">
            <a:off x="-3315870" y="-4039771"/>
            <a:ext cx="6631741" cy="8212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Installation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Experience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Physical 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Installation Components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Online Account Activation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8209286">
            <a:off x="-2490884" y="-3207295"/>
            <a:ext cx="8093866" cy="8212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0909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Customer Support to ‘get over the hurdle’</a:t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Successful Installation &amp; Activation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8660894">
            <a:off x="-1785115" y="-2244456"/>
            <a:ext cx="8093866" cy="8212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0909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USE: Getting It To Work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Integrating SMART HOME Into Lifestyle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Transition From Toy To Tool</a:t>
            </a:r>
          </a:p>
        </p:txBody>
      </p:sp>
      <p:sp>
        <p:nvSpPr>
          <p:cNvPr id="19" name="Rectangle 18"/>
          <p:cNvSpPr/>
          <p:nvPr/>
        </p:nvSpPr>
        <p:spPr>
          <a:xfrm rot="17776878">
            <a:off x="-1151804" y="-1897166"/>
            <a:ext cx="9348799" cy="87463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0909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Optimize &amp; Expand Roll In Lifestyle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Add On Sale Of Additional Products/Services</a:t>
            </a:r>
          </a:p>
        </p:txBody>
      </p:sp>
    </p:spTree>
    <p:extLst>
      <p:ext uri="{BB962C8B-B14F-4D97-AF65-F5344CB8AC3E}">
        <p14:creationId xmlns:p14="http://schemas.microsoft.com/office/powerpoint/2010/main" val="235237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Three-Phase User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912101" cy="218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SMART HOME User Journey has three primary phases: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All awareness, consideration, and decision leading up to PURCHASE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 smtClean="0"/>
              <a:t>Significant in driving initial product sale and customer </a:t>
            </a:r>
            <a:r>
              <a:rPr lang="en-US" dirty="0" err="1" smtClean="0"/>
              <a:t>acqusition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PURCHASE as the gateway to use and expansion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dirty="0" smtClean="0"/>
              <a:t>Significant for the lifecycle value of Consumer Relationship maintained by </a:t>
            </a:r>
            <a:r>
              <a:rPr lang="en-US" dirty="0" err="1" smtClean="0"/>
              <a:t>MYLowe’s</a:t>
            </a:r>
            <a:r>
              <a:rPr lang="en-US" dirty="0" smtClean="0"/>
              <a:t> + SMART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The SMART HOME User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664" y="1257664"/>
            <a:ext cx="4117135" cy="4868500"/>
          </a:xfrm>
        </p:spPr>
        <p:txBody>
          <a:bodyPr/>
          <a:lstStyle/>
          <a:p>
            <a:r>
              <a:rPr lang="en-US" dirty="0" smtClean="0"/>
              <a:t>Awareness and Interest</a:t>
            </a:r>
          </a:p>
          <a:p>
            <a:endParaRPr lang="en-US" dirty="0" smtClean="0"/>
          </a:p>
          <a:p>
            <a:r>
              <a:rPr lang="en-US" dirty="0" smtClean="0"/>
              <a:t>Go to [Lowe’s] Channel Choice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Consideration and Decision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Purchase and Delivery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Activation and Installation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Configuration and Use</a:t>
            </a:r>
          </a:p>
          <a:p>
            <a:endParaRPr lang="en-US" dirty="0" smtClean="0"/>
          </a:p>
          <a:p>
            <a:r>
              <a:rPr lang="en-US" dirty="0" smtClean="0"/>
              <a:t>Optimization and Expansion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730843"/>
            <a:ext cx="64408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523091"/>
            <a:ext cx="64408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1359396"/>
            <a:ext cx="330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Activation and Preconditioning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523091"/>
            <a:ext cx="313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Retention and Lifetime Value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586004" y="1867817"/>
            <a:ext cx="983660" cy="25028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39306" y="2931337"/>
            <a:ext cx="157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 Journey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The User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357005"/>
          </a:xfrm>
        </p:spPr>
        <p:txBody>
          <a:bodyPr/>
          <a:lstStyle/>
          <a:p>
            <a:r>
              <a:rPr lang="en-US" dirty="0" smtClean="0"/>
              <a:t>Three Overlapping Phases composed of Individual Milestones and Tasks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Activation from ‘Cold Start’ to ‘SMART HOME’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Needs Assessment and Purchase Experience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Installation, Use, Modification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329057" y="807081"/>
            <a:ext cx="0" cy="376650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69025" y="807081"/>
            <a:ext cx="0" cy="3766507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8096" y="1631227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68632" y="1631227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89395" y="1631227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161118" y="321804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>
          <a:xfrm>
            <a:off x="7246716" y="3503413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88801" y="3203074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Pentagon 33"/>
          <p:cNvSpPr/>
          <p:nvPr/>
        </p:nvSpPr>
        <p:spPr>
          <a:xfrm>
            <a:off x="5982121" y="3510757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06089" y="321804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Pentagon 35"/>
          <p:cNvSpPr/>
          <p:nvPr/>
        </p:nvSpPr>
        <p:spPr>
          <a:xfrm>
            <a:off x="4578096" y="3513732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50364" y="323402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Pentagon 37"/>
          <p:cNvSpPr/>
          <p:nvPr/>
        </p:nvSpPr>
        <p:spPr>
          <a:xfrm>
            <a:off x="3223876" y="3516707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0351" y="3218041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Pentagon 39"/>
          <p:cNvSpPr/>
          <p:nvPr/>
        </p:nvSpPr>
        <p:spPr>
          <a:xfrm>
            <a:off x="1869656" y="3519682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416214" y="3230953"/>
            <a:ext cx="859147" cy="843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>
            <a:off x="457200" y="3510757"/>
            <a:ext cx="1195335" cy="2988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22238" y="3212645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71649" y="104645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5762185" y="104645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8382948" y="104645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pic>
        <p:nvPicPr>
          <p:cNvPr id="50" name="Picture 49" descr="Carpenter 08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07" y="1979555"/>
            <a:ext cx="626257" cy="665398"/>
          </a:xfrm>
          <a:prstGeom prst="rect">
            <a:avLst/>
          </a:prstGeom>
        </p:spPr>
      </p:pic>
      <p:pic>
        <p:nvPicPr>
          <p:cNvPr id="51" name="Picture 50" descr="Construction Worker 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89" y="2063099"/>
            <a:ext cx="628756" cy="1038508"/>
          </a:xfrm>
          <a:prstGeom prst="rect">
            <a:avLst/>
          </a:prstGeom>
        </p:spPr>
      </p:pic>
      <p:pic>
        <p:nvPicPr>
          <p:cNvPr id="52" name="Picture 51" descr="Cashier 06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38" y="2152906"/>
            <a:ext cx="1001058" cy="856884"/>
          </a:xfrm>
          <a:prstGeom prst="rect">
            <a:avLst/>
          </a:prstGeom>
        </p:spPr>
      </p:pic>
      <p:pic>
        <p:nvPicPr>
          <p:cNvPr id="53" name="Picture 52" descr="Handyman 5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83" y="1902983"/>
            <a:ext cx="546925" cy="1243268"/>
          </a:xfrm>
          <a:prstGeom prst="rect">
            <a:avLst/>
          </a:prstGeom>
        </p:spPr>
      </p:pic>
      <p:pic>
        <p:nvPicPr>
          <p:cNvPr id="54" name="Picture 53" descr="Delivery Person 3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7014" y="1988302"/>
            <a:ext cx="784993" cy="656651"/>
          </a:xfrm>
          <a:prstGeom prst="rect">
            <a:avLst/>
          </a:prstGeom>
        </p:spPr>
      </p:pic>
      <p:pic>
        <p:nvPicPr>
          <p:cNvPr id="55" name="Picture 54" descr="Operator 1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36" y="2662566"/>
            <a:ext cx="690590" cy="555475"/>
          </a:xfrm>
          <a:prstGeom prst="rect">
            <a:avLst/>
          </a:prstGeom>
        </p:spPr>
      </p:pic>
      <p:pic>
        <p:nvPicPr>
          <p:cNvPr id="56" name="Picture 55" descr="Couple 04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4" y="2302641"/>
            <a:ext cx="879878" cy="8559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366" y="2398577"/>
            <a:ext cx="1041828" cy="7813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/>
          <a:srcRect l="33466" t="6852" r="33601" b="7862"/>
          <a:stretch/>
        </p:blipFill>
        <p:spPr>
          <a:xfrm>
            <a:off x="7107151" y="2080430"/>
            <a:ext cx="274429" cy="532328"/>
          </a:xfrm>
          <a:prstGeom prst="rect">
            <a:avLst/>
          </a:prstGeom>
        </p:spPr>
      </p:pic>
      <p:sp>
        <p:nvSpPr>
          <p:cNvPr id="60" name="Cloud Callout 59"/>
          <p:cNvSpPr/>
          <p:nvPr/>
        </p:nvSpPr>
        <p:spPr>
          <a:xfrm>
            <a:off x="7882064" y="1824097"/>
            <a:ext cx="1150651" cy="722035"/>
          </a:xfrm>
          <a:prstGeom prst="cloudCallout">
            <a:avLst>
              <a:gd name="adj1" fmla="val -38147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loud Callout 61"/>
          <p:cNvSpPr/>
          <p:nvPr/>
        </p:nvSpPr>
        <p:spPr>
          <a:xfrm>
            <a:off x="-2074" y="1824097"/>
            <a:ext cx="1150651" cy="722035"/>
          </a:xfrm>
          <a:prstGeom prst="cloudCallout">
            <a:avLst>
              <a:gd name="adj1" fmla="val 48423"/>
              <a:gd name="adj2" fmla="val 29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xplosion 2 62"/>
          <p:cNvSpPr/>
          <p:nvPr/>
        </p:nvSpPr>
        <p:spPr>
          <a:xfrm>
            <a:off x="265560" y="1902983"/>
            <a:ext cx="715825" cy="5847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4" name="Explosion 2 63"/>
          <p:cNvSpPr/>
          <p:nvPr/>
        </p:nvSpPr>
        <p:spPr>
          <a:xfrm flipH="1">
            <a:off x="8025036" y="1902983"/>
            <a:ext cx="715824" cy="5847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5" name="Picture 64" descr="Screen Shot 2011-11-03 at 2.35.5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75" y="2617386"/>
            <a:ext cx="900208" cy="45702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656" y="1824097"/>
            <a:ext cx="1041828" cy="7813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/>
          <a:srcRect l="33466" t="6852" r="33601" b="7862"/>
          <a:stretch/>
        </p:blipFill>
        <p:spPr>
          <a:xfrm>
            <a:off x="1732441" y="1505950"/>
            <a:ext cx="274429" cy="53232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22238" y="3009790"/>
            <a:ext cx="3101638" cy="14480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32317" y="3009790"/>
            <a:ext cx="3101638" cy="144806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99544" y="3101607"/>
            <a:ext cx="3924991" cy="1183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0: Awareness and Interest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" name="Picture 6" descr="Screen Shot 2011-11-03 at 4.5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7199"/>
            <a:ext cx="3291841" cy="16290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81385" y="2477970"/>
            <a:ext cx="7179733" cy="23160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Requires Further Discussion: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This Step Is An [Implied] Precursor</a:t>
            </a:r>
            <a:br>
              <a:rPr lang="en-US" dirty="0" smtClean="0"/>
            </a:br>
            <a:r>
              <a:rPr lang="en-US" dirty="0" smtClean="0"/>
              <a:t>To [Most] User Journeys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Journey Begins When</a:t>
            </a:r>
            <a:br>
              <a:rPr lang="en-US" dirty="0" smtClean="0"/>
            </a:br>
            <a:r>
              <a:rPr lang="en-US" dirty="0" smtClean="0"/>
              <a:t>User Enters A Lowe’s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11600" y="1023177"/>
            <a:ext cx="4089400" cy="1986723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MYLowe’s</a:t>
            </a:r>
            <a:r>
              <a:rPr lang="en-US" dirty="0" smtClean="0"/>
              <a:t> SMART HOME Integration?</a:t>
            </a:r>
            <a:endParaRPr lang="en-US" dirty="0"/>
          </a:p>
        </p:txBody>
      </p:sp>
      <p:pic>
        <p:nvPicPr>
          <p:cNvPr id="7" name="Picture 6" descr="House Frame 07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" y="1799481"/>
            <a:ext cx="3192232" cy="22010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</p:spPr>
      </p:pic>
      <p:pic>
        <p:nvPicPr>
          <p:cNvPr id="8" name="Picture 7" descr="House - Colonial 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4" y="2393755"/>
            <a:ext cx="2205106" cy="1438112"/>
          </a:xfrm>
          <a:prstGeom prst="rect">
            <a:avLst/>
          </a:prstGeom>
        </p:spPr>
      </p:pic>
      <p:pic>
        <p:nvPicPr>
          <p:cNvPr id="16" name="Picture 15" descr="Couple 04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2811"/>
            <a:ext cx="1033394" cy="1005313"/>
          </a:xfrm>
          <a:prstGeom prst="rect">
            <a:avLst/>
          </a:prstGeom>
        </p:spPr>
      </p:pic>
      <p:sp>
        <p:nvSpPr>
          <p:cNvPr id="19" name="Bent-Up Arrow 18"/>
          <p:cNvSpPr/>
          <p:nvPr/>
        </p:nvSpPr>
        <p:spPr>
          <a:xfrm>
            <a:off x="2984500" y="2514600"/>
            <a:ext cx="1841500" cy="1117600"/>
          </a:xfrm>
          <a:prstGeom prst="bentUpArrow">
            <a:avLst/>
          </a:prstGeom>
          <a:solidFill>
            <a:srgbClr val="E6E0EC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lectroencephalography.wmf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38" y="1533569"/>
            <a:ext cx="1041400" cy="1041400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16" idx="2"/>
            <a:endCxn id="21" idx="0"/>
          </p:cNvCxnSpPr>
          <p:nvPr/>
        </p:nvCxnSpPr>
        <p:spPr>
          <a:xfrm rot="5400000" flipH="1" flipV="1">
            <a:off x="1473289" y="1034176"/>
            <a:ext cx="2584555" cy="3583341"/>
          </a:xfrm>
          <a:prstGeom prst="bentConnector5">
            <a:avLst>
              <a:gd name="adj1" fmla="val -8845"/>
              <a:gd name="adj2" fmla="val -19876"/>
              <a:gd name="adj3" fmla="val 108845"/>
            </a:avLst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1"/>
            <a:endCxn id="8" idx="0"/>
          </p:cNvCxnSpPr>
          <p:nvPr/>
        </p:nvCxnSpPr>
        <p:spPr>
          <a:xfrm rot="10800000" flipV="1">
            <a:off x="2097848" y="2054269"/>
            <a:ext cx="1938691" cy="339486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62541" y="1473241"/>
            <a:ext cx="1838497" cy="1101728"/>
            <a:chOff x="6456328" y="1127859"/>
            <a:chExt cx="1838497" cy="1101728"/>
          </a:xfrm>
        </p:grpSpPr>
        <p:grpSp>
          <p:nvGrpSpPr>
            <p:cNvPr id="14" name="Group 13"/>
            <p:cNvGrpSpPr/>
            <p:nvPr/>
          </p:nvGrpSpPr>
          <p:grpSpPr>
            <a:xfrm>
              <a:off x="6456328" y="1127859"/>
              <a:ext cx="1838497" cy="1101728"/>
              <a:chOff x="3652751" y="1006380"/>
              <a:chExt cx="1838497" cy="1101728"/>
            </a:xfrm>
          </p:grpSpPr>
          <p:sp>
            <p:nvSpPr>
              <p:cNvPr id="22" name="Stored Data 21"/>
              <p:cNvSpPr/>
              <p:nvPr/>
            </p:nvSpPr>
            <p:spPr>
              <a:xfrm>
                <a:off x="3652751" y="1006380"/>
                <a:ext cx="1838497" cy="1101728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House Frame 07.wm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803" y="1131514"/>
                <a:ext cx="1159367" cy="759259"/>
              </a:xfrm>
              <a:prstGeom prst="rect">
                <a:avLst/>
              </a:prstGeom>
            </p:spPr>
          </p:pic>
        </p:grpSp>
        <p:pic>
          <p:nvPicPr>
            <p:cNvPr id="15" name="Picture 14" descr="Female 4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198" y="1495550"/>
              <a:ext cx="222257" cy="453775"/>
            </a:xfrm>
            <a:prstGeom prst="rect">
              <a:avLst/>
            </a:prstGeom>
          </p:spPr>
        </p:pic>
        <p:pic>
          <p:nvPicPr>
            <p:cNvPr id="18" name="Picture 17" descr="Male 7.wm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874" y="1508002"/>
              <a:ext cx="170809" cy="45377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668" y="1023177"/>
            <a:ext cx="1638020" cy="775488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26" name="Left-Right Arrow 25"/>
          <p:cNvSpPr/>
          <p:nvPr/>
        </p:nvSpPr>
        <p:spPr>
          <a:xfrm>
            <a:off x="4854716" y="2289272"/>
            <a:ext cx="904593" cy="450655"/>
          </a:xfrm>
          <a:prstGeom prst="leftRightArrow">
            <a:avLst/>
          </a:prstGeom>
          <a:solidFill>
            <a:srgbClr val="E6E0EC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Cubicles.w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5100" y="2558736"/>
            <a:ext cx="1117600" cy="1735428"/>
          </a:xfrm>
          <a:prstGeom prst="rect">
            <a:avLst/>
          </a:prstGeom>
        </p:spPr>
      </p:pic>
      <p:sp>
        <p:nvSpPr>
          <p:cNvPr id="29" name="Pentagon 28"/>
          <p:cNvSpPr/>
          <p:nvPr/>
        </p:nvSpPr>
        <p:spPr>
          <a:xfrm>
            <a:off x="2984500" y="3517900"/>
            <a:ext cx="5016500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>
            <a:stCxn id="8" idx="0"/>
            <a:endCxn id="21" idx="1"/>
          </p:cNvCxnSpPr>
          <p:nvPr/>
        </p:nvCxnSpPr>
        <p:spPr>
          <a:xfrm rot="5400000" flipH="1" flipV="1">
            <a:off x="2897449" y="1254667"/>
            <a:ext cx="339486" cy="1938691"/>
          </a:xfrm>
          <a:prstGeom prst="bentConnector2">
            <a:avLst/>
          </a:prstGeom>
          <a:ln w="38100" cmpd="sng">
            <a:solidFill>
              <a:schemeClr val="tx2"/>
            </a:solidFill>
            <a:prstDash val="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6" idx="2"/>
            <a:endCxn id="21" idx="0"/>
          </p:cNvCxnSpPr>
          <p:nvPr/>
        </p:nvCxnSpPr>
        <p:spPr>
          <a:xfrm rot="5400000" flipH="1" flipV="1">
            <a:off x="1473289" y="1034176"/>
            <a:ext cx="2584555" cy="3583341"/>
          </a:xfrm>
          <a:prstGeom prst="bentConnector5">
            <a:avLst>
              <a:gd name="adj1" fmla="val -8845"/>
              <a:gd name="adj2" fmla="val -19876"/>
              <a:gd name="adj3" fmla="val 108845"/>
            </a:avLst>
          </a:prstGeom>
          <a:ln w="38100" cmpd="sng">
            <a:solidFill>
              <a:schemeClr val="tx2"/>
            </a:solidFill>
            <a:prstDash val="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17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MYLowe’s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Data integration allows SMART HOME sensors and User input to inform larger household profile (actual vs. idealized data)</a:t>
            </a:r>
          </a:p>
          <a:p>
            <a:pPr lvl="1"/>
            <a:r>
              <a:rPr lang="en-US" dirty="0" smtClean="0"/>
              <a:t>Incorporate/prepopulate SMART HOME Data into other Applications and Tools</a:t>
            </a:r>
          </a:p>
          <a:p>
            <a:pPr lvl="1"/>
            <a:r>
              <a:rPr lang="en-US" dirty="0" smtClean="0"/>
              <a:t>‘Skin’ SMART HOME Control as [presumed] component of </a:t>
            </a:r>
            <a:r>
              <a:rPr lang="en-US" dirty="0" err="1" smtClean="0"/>
              <a:t>MYLowe’s</a:t>
            </a:r>
            <a:r>
              <a:rPr lang="en-US" dirty="0" smtClean="0"/>
              <a:t> lifestyle suite </a:t>
            </a:r>
          </a:p>
          <a:p>
            <a:r>
              <a:rPr lang="en-US" dirty="0" smtClean="0"/>
              <a:t>Uniform interface and integrated experience ‘create’ </a:t>
            </a:r>
            <a:r>
              <a:rPr lang="en-US" dirty="0" err="1" smtClean="0"/>
              <a:t>MYLowe’s</a:t>
            </a:r>
            <a:r>
              <a:rPr lang="en-US" dirty="0" smtClean="0"/>
              <a:t> </a:t>
            </a:r>
            <a:r>
              <a:rPr lang="en-US" dirty="0" err="1" smtClean="0"/>
              <a:t>omni</a:t>
            </a:r>
            <a:r>
              <a:rPr lang="en-US" dirty="0" smtClean="0"/>
              <a:t>-brand</a:t>
            </a:r>
          </a:p>
          <a:p>
            <a:pPr lvl="1"/>
            <a:r>
              <a:rPr lang="en-US" dirty="0" smtClean="0"/>
              <a:t>Insert Lowe’s into ongoing communications loop between User and SMART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34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Go To [Lowe’s] Channel Choice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246954" y="2185114"/>
            <a:ext cx="1150651" cy="722035"/>
          </a:xfrm>
          <a:prstGeom prst="cloudCallout">
            <a:avLst>
              <a:gd name="adj1" fmla="val 61408"/>
              <a:gd name="adj2" fmla="val 418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Explosion 2 17"/>
          <p:cNvSpPr/>
          <p:nvPr/>
        </p:nvSpPr>
        <p:spPr>
          <a:xfrm>
            <a:off x="249028" y="3679366"/>
            <a:ext cx="1148577" cy="72203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80" y="3077081"/>
            <a:ext cx="153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Conceptual Activation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8727" y="4636569"/>
            <a:ext cx="1198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Media Activation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379700" y="2367945"/>
            <a:ext cx="146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 think/know I need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62131" y="4362517"/>
            <a:ext cx="2502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 want what I didn’t know I needed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17" idx="2"/>
          </p:cNvCxnSpPr>
          <p:nvPr/>
        </p:nvCxnSpPr>
        <p:spPr>
          <a:xfrm flipV="1">
            <a:off x="1396646" y="2540232"/>
            <a:ext cx="578477" cy="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97605" y="4100724"/>
            <a:ext cx="5775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ouple 04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73" y="3668351"/>
            <a:ext cx="879878" cy="855968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2525561" y="2761823"/>
            <a:ext cx="1150651" cy="722035"/>
          </a:xfrm>
          <a:prstGeom prst="cloudCallout">
            <a:avLst>
              <a:gd name="adj1" fmla="val 49505"/>
              <a:gd name="adj2" fmla="val 573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2 26"/>
          <p:cNvSpPr/>
          <p:nvPr/>
        </p:nvSpPr>
        <p:spPr>
          <a:xfrm>
            <a:off x="2793195" y="2840709"/>
            <a:ext cx="715825" cy="5847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72325" y="2552032"/>
            <a:ext cx="256805" cy="355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52123" y="3483858"/>
            <a:ext cx="541072" cy="616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826912" y="3323302"/>
            <a:ext cx="578477" cy="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200000">
            <a:off x="2789688" y="3006036"/>
            <a:ext cx="3908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One or both lead to a consumer who is ‘activated’</a:t>
            </a:r>
            <a:br>
              <a:rPr lang="en-US" sz="1200" dirty="0" smtClean="0"/>
            </a:br>
            <a:r>
              <a:rPr lang="en-US" sz="1200" dirty="0" smtClean="0"/>
              <a:t>to be receptive to the SMART HOME value proposition</a:t>
            </a:r>
            <a:br>
              <a:rPr lang="en-US" sz="1200" dirty="0" smtClean="0"/>
            </a:br>
            <a:r>
              <a:rPr lang="en-US" sz="1200" dirty="0" smtClean="0"/>
              <a:t>(Awareness, Openness, Interest, Desire)</a:t>
            </a:r>
            <a:endParaRPr lang="en-US" sz="1200" dirty="0"/>
          </a:p>
        </p:txBody>
      </p:sp>
      <p:pic>
        <p:nvPicPr>
          <p:cNvPr id="32" name="Picture 31" descr="Screen Shot 2011-11-03 at 2.3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42" y="3026829"/>
            <a:ext cx="1042808" cy="5294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05090" y="3556255"/>
            <a:ext cx="10494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OBJECTIVE:</a:t>
            </a:r>
          </a:p>
          <a:p>
            <a:pPr algn="ctr"/>
            <a:r>
              <a:rPr lang="en-US" sz="1000" b="1" dirty="0" smtClean="0"/>
              <a:t>Create Lowe’s</a:t>
            </a:r>
          </a:p>
          <a:p>
            <a:pPr algn="ctr"/>
            <a:r>
              <a:rPr lang="en-US" sz="1000" b="1" dirty="0" smtClean="0"/>
              <a:t>Customers</a:t>
            </a:r>
            <a:endParaRPr lang="en-US" sz="1000" b="1" dirty="0"/>
          </a:p>
        </p:txBody>
      </p:sp>
      <p:pic>
        <p:nvPicPr>
          <p:cNvPr id="34" name="Picture 33" descr="Screen Shot 2011-11-03 at 8.4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15" y="1185221"/>
            <a:ext cx="1045536" cy="701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13" y="4715180"/>
            <a:ext cx="1101322" cy="701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36" name="Elbow Connector 35"/>
          <p:cNvCxnSpPr>
            <a:stCxn id="32" idx="3"/>
            <a:endCxn id="35" idx="0"/>
          </p:cNvCxnSpPr>
          <p:nvPr/>
        </p:nvCxnSpPr>
        <p:spPr>
          <a:xfrm>
            <a:off x="6227650" y="3291542"/>
            <a:ext cx="183724" cy="14236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3"/>
            <a:endCxn id="34" idx="2"/>
          </p:cNvCxnSpPr>
          <p:nvPr/>
        </p:nvCxnSpPr>
        <p:spPr>
          <a:xfrm flipV="1">
            <a:off x="6227650" y="1886776"/>
            <a:ext cx="180733" cy="14047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442051" y="3330765"/>
            <a:ext cx="578477" cy="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261" y="2935875"/>
            <a:ext cx="1638020" cy="775488"/>
          </a:xfrm>
          <a:prstGeom prst="rect">
            <a:avLst/>
          </a:prstGeom>
        </p:spPr>
      </p:pic>
      <p:cxnSp>
        <p:nvCxnSpPr>
          <p:cNvPr id="40" name="Elbow Connector 39"/>
          <p:cNvCxnSpPr>
            <a:stCxn id="34" idx="3"/>
            <a:endCxn id="39" idx="0"/>
          </p:cNvCxnSpPr>
          <p:nvPr/>
        </p:nvCxnSpPr>
        <p:spPr>
          <a:xfrm>
            <a:off x="6931151" y="1535999"/>
            <a:ext cx="800120" cy="13998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5" idx="3"/>
            <a:endCxn id="39" idx="2"/>
          </p:cNvCxnSpPr>
          <p:nvPr/>
        </p:nvCxnSpPr>
        <p:spPr>
          <a:xfrm flipV="1">
            <a:off x="6962035" y="3711363"/>
            <a:ext cx="769236" cy="13545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80882" y="909004"/>
            <a:ext cx="1060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Online, Mobile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919372" y="5506288"/>
            <a:ext cx="978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Lowe’s Store</a:t>
            </a:r>
            <a:endParaRPr lang="en-US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012235" y="1886776"/>
            <a:ext cx="806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GOAL:</a:t>
            </a:r>
          </a:p>
          <a:p>
            <a:pPr algn="ctr"/>
            <a:r>
              <a:rPr lang="en-US" sz="1000" b="1" dirty="0" smtClean="0"/>
              <a:t>Acquire</a:t>
            </a:r>
          </a:p>
          <a:p>
            <a:pPr algn="ctr"/>
            <a:r>
              <a:rPr lang="en-US" sz="1000" b="1" dirty="0" err="1" smtClean="0"/>
              <a:t>MYLowe’s</a:t>
            </a:r>
            <a:endParaRPr lang="en-US" sz="1000" b="1" dirty="0"/>
          </a:p>
          <a:p>
            <a:pPr algn="ctr"/>
            <a:r>
              <a:rPr lang="en-US" sz="1000" b="1" dirty="0" smtClean="0"/>
              <a:t>Opt In</a:t>
            </a:r>
            <a:endParaRPr lang="en-US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037651" y="3938165"/>
            <a:ext cx="106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Lifetime Value</a:t>
            </a:r>
          </a:p>
          <a:p>
            <a:pPr algn="ctr"/>
            <a:r>
              <a:rPr lang="en-US" sz="1000" b="1" dirty="0" smtClean="0"/>
              <a:t>Even Without</a:t>
            </a:r>
          </a:p>
          <a:p>
            <a:pPr algn="ctr"/>
            <a:r>
              <a:rPr lang="en-US" sz="1000" b="1" dirty="0" smtClean="0"/>
              <a:t>SMART HOME</a:t>
            </a:r>
          </a:p>
          <a:p>
            <a:pPr algn="ctr"/>
            <a:r>
              <a:rPr lang="en-US" sz="1000" b="1" dirty="0" smtClean="0"/>
              <a:t>Purchase</a:t>
            </a:r>
            <a:endParaRPr lang="en-US" sz="1000" b="1" dirty="0"/>
          </a:p>
        </p:txBody>
      </p:sp>
      <p:pic>
        <p:nvPicPr>
          <p:cNvPr id="46" name="Picture 45" descr="Operator 1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48" y="2083815"/>
            <a:ext cx="690590" cy="555475"/>
          </a:xfrm>
          <a:prstGeom prst="rect">
            <a:avLst/>
          </a:prstGeom>
        </p:spPr>
      </p:pic>
      <p:pic>
        <p:nvPicPr>
          <p:cNvPr id="47" name="Picture 46" descr="Handyman 5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43" y="3851729"/>
            <a:ext cx="453573" cy="10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53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Consideration and Decision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38193" y="3848674"/>
            <a:ext cx="1339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Activated Consumer</a:t>
            </a:r>
            <a:endParaRPr lang="en-US" sz="10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31906" y="3176489"/>
            <a:ext cx="8229600" cy="24904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loud Callout 60"/>
          <p:cNvSpPr/>
          <p:nvPr/>
        </p:nvSpPr>
        <p:spPr>
          <a:xfrm>
            <a:off x="1500448" y="1987944"/>
            <a:ext cx="1150651" cy="722035"/>
          </a:xfrm>
          <a:prstGeom prst="cloudCallout">
            <a:avLst>
              <a:gd name="adj1" fmla="val -3519"/>
              <a:gd name="adj2" fmla="val 711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xplosion 2 61"/>
          <p:cNvSpPr/>
          <p:nvPr/>
        </p:nvSpPr>
        <p:spPr>
          <a:xfrm>
            <a:off x="1768082" y="2066830"/>
            <a:ext cx="715825" cy="5847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649341" y="2944623"/>
            <a:ext cx="738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VIRTUAL</a:t>
            </a:r>
            <a:endParaRPr lang="en-US" sz="1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598862" y="3240806"/>
            <a:ext cx="83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PHYSICAL</a:t>
            </a:r>
            <a:endParaRPr lang="en-US" sz="1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387356" y="1067357"/>
            <a:ext cx="152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Online Research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487206" y="1642259"/>
            <a:ext cx="132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Online Demos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828544" y="2231135"/>
            <a:ext cx="2639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Compare Product/Store Online</a:t>
            </a:r>
            <a:endParaRPr lang="en-US" sz="1400" dirty="0"/>
          </a:p>
        </p:txBody>
      </p:sp>
      <p:cxnSp>
        <p:nvCxnSpPr>
          <p:cNvPr id="70" name="Straight Arrow Connector 69"/>
          <p:cNvCxnSpPr>
            <a:stCxn id="65" idx="2"/>
            <a:endCxn id="66" idx="0"/>
          </p:cNvCxnSpPr>
          <p:nvPr/>
        </p:nvCxnSpPr>
        <p:spPr>
          <a:xfrm>
            <a:off x="4148304" y="1375134"/>
            <a:ext cx="1" cy="267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6" idx="2"/>
            <a:endCxn id="67" idx="0"/>
          </p:cNvCxnSpPr>
          <p:nvPr/>
        </p:nvCxnSpPr>
        <p:spPr>
          <a:xfrm>
            <a:off x="4148305" y="1950036"/>
            <a:ext cx="3" cy="2810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21437" y="3762213"/>
            <a:ext cx="1558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Talk To Associate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2945212" y="4337115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Physically Interact With Product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2826266" y="4925991"/>
            <a:ext cx="2948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Comparison Shop Stores/Products</a:t>
            </a:r>
            <a:endParaRPr lang="en-US" sz="1400" dirty="0"/>
          </a:p>
        </p:txBody>
      </p:sp>
      <p:cxnSp>
        <p:nvCxnSpPr>
          <p:cNvPr id="78" name="Straight Arrow Connector 77"/>
          <p:cNvCxnSpPr>
            <a:stCxn id="75" idx="2"/>
            <a:endCxn id="76" idx="0"/>
          </p:cNvCxnSpPr>
          <p:nvPr/>
        </p:nvCxnSpPr>
        <p:spPr>
          <a:xfrm>
            <a:off x="4300707" y="4069990"/>
            <a:ext cx="5" cy="267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6" idx="2"/>
            <a:endCxn id="77" idx="0"/>
          </p:cNvCxnSpPr>
          <p:nvPr/>
        </p:nvCxnSpPr>
        <p:spPr>
          <a:xfrm>
            <a:off x="4300712" y="4644892"/>
            <a:ext cx="1" cy="2810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2651099" y="1375134"/>
            <a:ext cx="870338" cy="1276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651099" y="2651606"/>
            <a:ext cx="1022738" cy="1582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598862" y="2651606"/>
            <a:ext cx="1356789" cy="877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98862" y="3529013"/>
            <a:ext cx="435385" cy="1396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8204319">
            <a:off x="2536572" y="1710419"/>
            <a:ext cx="930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EDUCATION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 rot="4322469">
            <a:off x="2461354" y="3829118"/>
            <a:ext cx="897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PURCHASE</a:t>
            </a:r>
            <a:endParaRPr lang="en-US" sz="1000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5" y="2813649"/>
            <a:ext cx="1638020" cy="775488"/>
          </a:xfrm>
          <a:prstGeom prst="rect">
            <a:avLst/>
          </a:prstGeom>
        </p:spPr>
      </p:pic>
      <p:pic>
        <p:nvPicPr>
          <p:cNvPr id="92" name="Picture 91" descr="Couple 04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28" y="2894472"/>
            <a:ext cx="879878" cy="855968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>
          <a:xfrm>
            <a:off x="5513689" y="935403"/>
            <a:ext cx="2162264" cy="4610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6200000">
            <a:off x="5443606" y="2437826"/>
            <a:ext cx="2340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 GAP</a:t>
            </a:r>
          </a:p>
          <a:p>
            <a:pPr algn="ctr"/>
            <a:r>
              <a:rPr lang="en-US" dirty="0" smtClean="0"/>
              <a:t>Information/Influence </a:t>
            </a:r>
          </a:p>
          <a:p>
            <a:pPr algn="ctr"/>
            <a:r>
              <a:rPr lang="en-US" dirty="0" smtClean="0"/>
              <a:t>required to ‘tip’ the</a:t>
            </a:r>
          </a:p>
          <a:p>
            <a:pPr algn="ctr"/>
            <a:r>
              <a:rPr lang="en-US" dirty="0" smtClean="0"/>
              <a:t>SMART HOME</a:t>
            </a:r>
          </a:p>
          <a:p>
            <a:pPr algn="ctr"/>
            <a:r>
              <a:rPr lang="en-US" dirty="0" smtClean="0"/>
              <a:t>Purchase Decision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809403" y="1527534"/>
            <a:ext cx="1717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812190" y="4817866"/>
            <a:ext cx="1717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741270" y="1204368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Purchase</a:t>
            </a:r>
          </a:p>
          <a:p>
            <a:pPr algn="ctr"/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761893" y="4384729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Purchase</a:t>
            </a:r>
          </a:p>
          <a:p>
            <a:pPr algn="ctr"/>
            <a:r>
              <a:rPr lang="en-US" dirty="0" smtClean="0"/>
              <a:t>In Store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835821" y="1527534"/>
            <a:ext cx="926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820033" y="4819376"/>
            <a:ext cx="926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062400" y="2930510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$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>
            <a:stCxn id="98" idx="2"/>
            <a:endCxn id="103" idx="0"/>
          </p:cNvCxnSpPr>
          <p:nvPr/>
        </p:nvCxnSpPr>
        <p:spPr>
          <a:xfrm flipH="1">
            <a:off x="8316835" y="1850699"/>
            <a:ext cx="4357" cy="1079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9" idx="0"/>
            <a:endCxn id="103" idx="4"/>
          </p:cNvCxnSpPr>
          <p:nvPr/>
        </p:nvCxnSpPr>
        <p:spPr>
          <a:xfrm flipH="1" flipV="1">
            <a:off x="8316835" y="3439379"/>
            <a:ext cx="24980" cy="94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Screen Shot 2011-11-03 at 2.35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87" y="4421557"/>
            <a:ext cx="900208" cy="457029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694" y="935403"/>
            <a:ext cx="1041828" cy="78137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6"/>
          <a:srcRect l="33466" t="6852" r="33601" b="7862"/>
          <a:stretch/>
        </p:blipFill>
        <p:spPr>
          <a:xfrm>
            <a:off x="1461239" y="1353145"/>
            <a:ext cx="274429" cy="532328"/>
          </a:xfrm>
          <a:prstGeom prst="rect">
            <a:avLst/>
          </a:prstGeom>
        </p:spPr>
      </p:pic>
      <p:pic>
        <p:nvPicPr>
          <p:cNvPr id="115" name="Picture 114" descr="Handyman 5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44" y="4433844"/>
            <a:ext cx="546925" cy="1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45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Purchase and Delivery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75202" y="909004"/>
            <a:ext cx="2162264" cy="4610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105119" y="2411427"/>
            <a:ext cx="2340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 GAP</a:t>
            </a:r>
          </a:p>
          <a:p>
            <a:pPr algn="ctr"/>
            <a:r>
              <a:rPr lang="en-US" dirty="0" smtClean="0"/>
              <a:t>Information/Influence </a:t>
            </a:r>
          </a:p>
          <a:p>
            <a:pPr algn="ctr"/>
            <a:r>
              <a:rPr lang="en-US" dirty="0" smtClean="0"/>
              <a:t>required to ‘tip’ the</a:t>
            </a:r>
          </a:p>
          <a:p>
            <a:pPr algn="ctr"/>
            <a:r>
              <a:rPr lang="en-US" dirty="0" smtClean="0"/>
              <a:t>SMART HOME</a:t>
            </a:r>
          </a:p>
          <a:p>
            <a:pPr algn="ctr"/>
            <a:r>
              <a:rPr lang="en-US" dirty="0" smtClean="0"/>
              <a:t>Purchase Decision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75202" y="1501135"/>
            <a:ext cx="10128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75202" y="4791467"/>
            <a:ext cx="1015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97334" y="1501135"/>
            <a:ext cx="926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81546" y="4792977"/>
            <a:ext cx="926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103" y="1637314"/>
            <a:ext cx="132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Online Demos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5202" y="3988998"/>
            <a:ext cx="11923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Physically</a:t>
            </a:r>
            <a:br>
              <a:rPr lang="en-US" sz="1400" dirty="0" smtClean="0"/>
            </a:br>
            <a:r>
              <a:rPr lang="en-US" sz="1400" dirty="0" smtClean="0"/>
              <a:t>Interact With</a:t>
            </a:r>
            <a:br>
              <a:rPr lang="en-US" sz="1400" dirty="0" smtClean="0"/>
            </a:br>
            <a:r>
              <a:rPr lang="en-US" sz="1400" dirty="0" smtClean="0"/>
              <a:t>Product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328884" y="909003"/>
            <a:ext cx="921721" cy="4610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4691751" y="2815186"/>
            <a:ext cx="207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 GAP</a:t>
            </a:r>
          </a:p>
          <a:p>
            <a:pPr algn="ctr"/>
            <a:r>
              <a:rPr lang="en-US" dirty="0" smtClean="0"/>
              <a:t>DIY vs. DIFY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04636" y="1637314"/>
            <a:ext cx="121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Inform Install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89167" y="4203819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Choose Product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898786" y="1503648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92339" y="91887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398426" y="837370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Purchase</a:t>
            </a:r>
          </a:p>
          <a:p>
            <a:pPr algn="ctr"/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35162" y="4873477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Purchase</a:t>
            </a:r>
          </a:p>
          <a:p>
            <a:pPr algn="ctr"/>
            <a:r>
              <a:rPr lang="en-US" dirty="0" smtClean="0"/>
              <a:t>In Store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644351" y="2847172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$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>
            <a:stCxn id="33" idx="2"/>
            <a:endCxn id="45" idx="0"/>
          </p:cNvCxnSpPr>
          <p:nvPr/>
        </p:nvCxnSpPr>
        <p:spPr>
          <a:xfrm>
            <a:off x="3978348" y="1483701"/>
            <a:ext cx="920438" cy="1363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0"/>
            <a:endCxn id="45" idx="4"/>
          </p:cNvCxnSpPr>
          <p:nvPr/>
        </p:nvCxnSpPr>
        <p:spPr>
          <a:xfrm flipV="1">
            <a:off x="4015084" y="3356041"/>
            <a:ext cx="883702" cy="1517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creen Shot 2011-11-03 at 8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2" y="1594313"/>
            <a:ext cx="1045536" cy="701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Cashier 06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5" y="4038438"/>
            <a:ext cx="1001058" cy="856884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7191946" y="694495"/>
            <a:ext cx="1835600" cy="4834009"/>
          </a:xfrm>
          <a:prstGeom prst="upDownArrow">
            <a:avLst/>
          </a:prstGeom>
          <a:gradFill>
            <a:gsLst>
              <a:gs pos="17000">
                <a:schemeClr val="accent1">
                  <a:tint val="100000"/>
                  <a:shade val="100000"/>
                  <a:satMod val="130000"/>
                </a:schemeClr>
              </a:gs>
              <a:gs pos="48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arpenter 08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9" y="4316388"/>
            <a:ext cx="894266" cy="950158"/>
          </a:xfrm>
          <a:prstGeom prst="rect">
            <a:avLst/>
          </a:prstGeom>
        </p:spPr>
      </p:pic>
      <p:pic>
        <p:nvPicPr>
          <p:cNvPr id="51" name="Picture 50" descr="Construction Worker 01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62" y="1118060"/>
            <a:ext cx="628756" cy="1038508"/>
          </a:xfrm>
          <a:prstGeom prst="rect">
            <a:avLst/>
          </a:prstGeom>
        </p:spPr>
      </p:pic>
      <p:pic>
        <p:nvPicPr>
          <p:cNvPr id="52" name="Picture 51" descr="Delivery Person 3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6695" y="2716365"/>
            <a:ext cx="784993" cy="65665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36695" y="3375124"/>
            <a:ext cx="1671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Get Product Home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691398" y="1198929"/>
            <a:ext cx="883702" cy="1517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88021" y="3682901"/>
            <a:ext cx="920438" cy="1363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7085126" y="2957612"/>
            <a:ext cx="25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Continuum of DIY Proficiency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962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Up-Down Arrow 35"/>
          <p:cNvSpPr/>
          <p:nvPr/>
        </p:nvSpPr>
        <p:spPr>
          <a:xfrm>
            <a:off x="1242193" y="580195"/>
            <a:ext cx="1835600" cy="4834009"/>
          </a:xfrm>
          <a:prstGeom prst="upDownArrow">
            <a:avLst/>
          </a:prstGeom>
          <a:gradFill>
            <a:gsLst>
              <a:gs pos="17000">
                <a:schemeClr val="accent1">
                  <a:tint val="100000"/>
                  <a:shade val="100000"/>
                  <a:satMod val="130000"/>
                </a:schemeClr>
              </a:gs>
              <a:gs pos="48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135373" y="2843312"/>
            <a:ext cx="25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Continuum of DIY Proficiency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Activation and Installation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" name="Picture 5" descr="Carpenter 08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64" y="4316388"/>
            <a:ext cx="894266" cy="950158"/>
          </a:xfrm>
          <a:prstGeom prst="rect">
            <a:avLst/>
          </a:prstGeom>
        </p:spPr>
      </p:pic>
      <p:pic>
        <p:nvPicPr>
          <p:cNvPr id="7" name="Picture 6" descr="Construction Worker 0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67" y="1118060"/>
            <a:ext cx="628756" cy="1038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375124"/>
            <a:ext cx="1671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Get Product Home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1903" y="1198929"/>
            <a:ext cx="883702" cy="1517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8526" y="3682901"/>
            <a:ext cx="920438" cy="1363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1906" y="3176489"/>
            <a:ext cx="8229600" cy="24904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6978" y="224935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DIY</a:t>
            </a:r>
            <a:endParaRPr lang="en-US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46440" y="377624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DIY</a:t>
            </a:r>
            <a:endParaRPr lang="en-US" b="1" dirty="0"/>
          </a:p>
        </p:txBody>
      </p:sp>
      <p:pic>
        <p:nvPicPr>
          <p:cNvPr id="20" name="Picture 19" descr="Delivery Person 3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716365"/>
            <a:ext cx="784993" cy="656651"/>
          </a:xfrm>
          <a:prstGeom prst="rect">
            <a:avLst/>
          </a:prstGeom>
        </p:spPr>
      </p:pic>
      <p:sp>
        <p:nvSpPr>
          <p:cNvPr id="26" name="Pentagon 25"/>
          <p:cNvSpPr/>
          <p:nvPr/>
        </p:nvSpPr>
        <p:spPr>
          <a:xfrm>
            <a:off x="7694967" y="2839371"/>
            <a:ext cx="896501" cy="5600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266234" y="2699830"/>
            <a:ext cx="894884" cy="89488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Use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46442" y="2839371"/>
            <a:ext cx="5824790" cy="5600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ONGOING SUPPORT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33466" t="6852" r="33601" b="7862"/>
          <a:stretch/>
        </p:blipFill>
        <p:spPr>
          <a:xfrm>
            <a:off x="5080175" y="2716365"/>
            <a:ext cx="402817" cy="781371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31" name="Picture 30" descr="Operator 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07" y="2699830"/>
            <a:ext cx="991992" cy="7979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6200000">
            <a:off x="2071870" y="1564017"/>
            <a:ext cx="180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Experience Scheduling</a:t>
            </a:r>
            <a:br>
              <a:rPr lang="en-US" sz="1200" dirty="0" smtClean="0"/>
            </a:br>
            <a:r>
              <a:rPr lang="en-US" sz="1200" dirty="0" smtClean="0"/>
              <a:t>Professional Installation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2114626" y="4532159"/>
            <a:ext cx="172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Experience Unpacking</a:t>
            </a:r>
          </a:p>
          <a:p>
            <a:pPr algn="ctr"/>
            <a:r>
              <a:rPr lang="en-US" sz="1200" dirty="0" smtClean="0"/>
              <a:t>Box and Contents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973890" y="1389337"/>
            <a:ext cx="108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Installation</a:t>
            </a:r>
          </a:p>
          <a:p>
            <a:pPr algn="ctr"/>
            <a:r>
              <a:rPr lang="en-US" sz="1400" dirty="0" smtClean="0"/>
              <a:t>Experience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973890" y="4261542"/>
            <a:ext cx="108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Installation</a:t>
            </a:r>
          </a:p>
          <a:p>
            <a:pPr algn="ctr"/>
            <a:r>
              <a:rPr lang="en-US" sz="1400" dirty="0" smtClean="0"/>
              <a:t>Experience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067339" y="1580791"/>
            <a:ext cx="0" cy="2942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0892" y="99601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</a:t>
            </a:r>
            <a:endParaRPr lang="en-US" sz="3200" dirty="0"/>
          </a:p>
        </p:txBody>
      </p:sp>
      <p:sp>
        <p:nvSpPr>
          <p:cNvPr id="39" name="Oval 38"/>
          <p:cNvSpPr/>
          <p:nvPr/>
        </p:nvSpPr>
        <p:spPr>
          <a:xfrm>
            <a:off x="6690989" y="2841351"/>
            <a:ext cx="508869" cy="50886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?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449" y="2716365"/>
            <a:ext cx="1041828" cy="78137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5" name="Elbow Connector 4"/>
          <p:cNvCxnSpPr>
            <a:stCxn id="34" idx="3"/>
          </p:cNvCxnSpPr>
          <p:nvPr/>
        </p:nvCxnSpPr>
        <p:spPr>
          <a:xfrm>
            <a:off x="5056764" y="1650947"/>
            <a:ext cx="1010575" cy="5984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5" idx="3"/>
          </p:cNvCxnSpPr>
          <p:nvPr/>
        </p:nvCxnSpPr>
        <p:spPr>
          <a:xfrm flipV="1">
            <a:off x="5056764" y="3922416"/>
            <a:ext cx="1010575" cy="6007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28705" y="4663657"/>
            <a:ext cx="147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Activate Service</a:t>
            </a:r>
          </a:p>
          <a:p>
            <a:pPr algn="ctr"/>
            <a:r>
              <a:rPr lang="en-US" sz="1400" dirty="0" smtClean="0"/>
              <a:t>Online</a:t>
            </a:r>
            <a:endParaRPr lang="en-US" sz="1400" dirty="0"/>
          </a:p>
        </p:txBody>
      </p:sp>
      <p:cxnSp>
        <p:nvCxnSpPr>
          <p:cNvPr id="47" name="Elbow Connector 46"/>
          <p:cNvCxnSpPr>
            <a:endCxn id="39" idx="0"/>
          </p:cNvCxnSpPr>
          <p:nvPr/>
        </p:nvCxnSpPr>
        <p:spPr>
          <a:xfrm>
            <a:off x="6067339" y="2249351"/>
            <a:ext cx="878085" cy="592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39" idx="4"/>
          </p:cNvCxnSpPr>
          <p:nvPr/>
        </p:nvCxnSpPr>
        <p:spPr>
          <a:xfrm flipV="1">
            <a:off x="6067339" y="3350220"/>
            <a:ext cx="878085" cy="5721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03101" y="1789918"/>
            <a:ext cx="75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Does It</a:t>
            </a:r>
          </a:p>
          <a:p>
            <a:pPr algn="ctr"/>
            <a:r>
              <a:rPr lang="en-US" sz="1400" dirty="0" smtClean="0"/>
              <a:t>Work?</a:t>
            </a:r>
            <a:endParaRPr lang="en-US" sz="1400" dirty="0"/>
          </a:p>
        </p:txBody>
      </p:sp>
      <p:cxnSp>
        <p:nvCxnSpPr>
          <p:cNvPr id="54" name="Elbow Connector 53"/>
          <p:cNvCxnSpPr>
            <a:stCxn id="32" idx="2"/>
            <a:endCxn id="34" idx="1"/>
          </p:cNvCxnSpPr>
          <p:nvPr/>
        </p:nvCxnSpPr>
        <p:spPr>
          <a:xfrm flipV="1">
            <a:off x="3207683" y="1650947"/>
            <a:ext cx="766207" cy="14390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3" idx="2"/>
            <a:endCxn id="35" idx="1"/>
          </p:cNvCxnSpPr>
          <p:nvPr/>
        </p:nvCxnSpPr>
        <p:spPr>
          <a:xfrm flipV="1">
            <a:off x="3207684" y="4523152"/>
            <a:ext cx="766206" cy="2398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3594100" y="4919372"/>
            <a:ext cx="5584739" cy="938030"/>
          </a:xfrm>
          <a:prstGeom prst="rightArrow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 smtClean="0"/>
              <a:t>MYLowe’s</a:t>
            </a:r>
            <a:r>
              <a:rPr lang="en-US" sz="1600" dirty="0" smtClean="0"/>
              <a:t> </a:t>
            </a:r>
            <a:r>
              <a:rPr lang="en-US" sz="1600" dirty="0" smtClean="0"/>
              <a:t>SMART </a:t>
            </a:r>
            <a:r>
              <a:rPr lang="en-US" sz="1600" dirty="0" smtClean="0"/>
              <a:t>HOME </a:t>
            </a:r>
            <a:r>
              <a:rPr lang="en-US" sz="1600" dirty="0" smtClean="0"/>
              <a:t>Support/</a:t>
            </a:r>
            <a:r>
              <a:rPr lang="en-US" sz="1600" dirty="0" err="1" smtClean="0"/>
              <a:t>Intergration</a:t>
            </a:r>
            <a:endParaRPr lang="en-US" sz="1600" dirty="0"/>
          </a:p>
        </p:txBody>
      </p:sp>
      <p:sp>
        <p:nvSpPr>
          <p:cNvPr id="44" name="Pentagon 43"/>
          <p:cNvSpPr/>
          <p:nvPr/>
        </p:nvSpPr>
        <p:spPr>
          <a:xfrm>
            <a:off x="6073254" y="4093086"/>
            <a:ext cx="3105585" cy="44660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078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Configuration and Use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81385" y="2477970"/>
            <a:ext cx="7179733" cy="23160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Requires Further Exploration Of: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Product Details, Components, Add </a:t>
            </a:r>
            <a:r>
              <a:rPr lang="en-US" dirty="0" err="1" smtClean="0"/>
              <a:t>Ons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Alternate Use Case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373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00: Optimization and Expansion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1118" y="5683558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457200" y="5976274"/>
            <a:ext cx="7984851" cy="2915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2238" y="5678162"/>
            <a:ext cx="859147" cy="871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81385" y="2477970"/>
            <a:ext cx="7179733" cy="23160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Requires Further Exploration Of: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Product Details, Components, Add </a:t>
            </a:r>
            <a:r>
              <a:rPr lang="en-US" dirty="0" err="1" smtClean="0"/>
              <a:t>Ons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Alternate Use Case Scenarios</a:t>
            </a:r>
            <a:endParaRPr lang="en-US" dirty="0"/>
          </a:p>
        </p:txBody>
      </p:sp>
      <p:pic>
        <p:nvPicPr>
          <p:cNvPr id="5" name="Picture 4" descr="Screen Shot 2011-11-03 at 2.3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8" y="5073958"/>
            <a:ext cx="2235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2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Inspiration To Drive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58"/>
            <a:ext cx="8229600" cy="13570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Lowe’s generates revenue through online in store sales</a:t>
            </a:r>
          </a:p>
          <a:p>
            <a:r>
              <a:rPr lang="en-US" dirty="0" smtClean="0"/>
              <a:t>Existing: “Lowe’s Creative Ideas” drives sales through aspirational project content targeted at a neutral/generalized target audience</a:t>
            </a:r>
          </a:p>
          <a:p>
            <a:r>
              <a:rPr lang="en-US" dirty="0" smtClean="0"/>
              <a:t>Future: “</a:t>
            </a:r>
            <a:r>
              <a:rPr lang="en-US" dirty="0" err="1" smtClean="0"/>
              <a:t>MYLowe’s</a:t>
            </a:r>
            <a:r>
              <a:rPr lang="en-US" dirty="0" smtClean="0"/>
              <a:t>” personalizes content delivered based on personal preferences and customized MY Home projects.</a:t>
            </a:r>
          </a:p>
          <a:p>
            <a:r>
              <a:rPr lang="en-US" dirty="0" smtClean="0"/>
              <a:t>Future content integration TBD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44812" y="1083334"/>
            <a:ext cx="3254375" cy="3349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Lowes.com</a:t>
            </a:r>
            <a:endParaRPr lang="en-US" dirty="0" smtClean="0"/>
          </a:p>
          <a:p>
            <a:pPr algn="ctr"/>
            <a:r>
              <a:rPr lang="en-US" dirty="0" err="1" smtClean="0"/>
              <a:t>eCommerce</a:t>
            </a:r>
            <a:endParaRPr lang="en-US" dirty="0" smtClean="0"/>
          </a:p>
          <a:p>
            <a:pPr algn="ctr"/>
            <a:r>
              <a:rPr lang="en-US" dirty="0" smtClean="0"/>
              <a:t>Product</a:t>
            </a:r>
          </a:p>
          <a:p>
            <a:pPr algn="ctr"/>
            <a:r>
              <a:rPr lang="en-US" dirty="0" smtClean="0"/>
              <a:t>Catalogue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(Store Visit)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57200" y="1332375"/>
            <a:ext cx="3254375" cy="286398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white"/>
                </a:solidFill>
              </a:rPr>
              <a:t>Lowe’s Creative Ideas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</a:rPr>
              <a:t>Lifestyle and Product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</a:rPr>
              <a:t>Content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5432424" y="1332375"/>
            <a:ext cx="3254375" cy="286398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MYLowe’s</a:t>
            </a:r>
            <a:endParaRPr lang="en-US" dirty="0" smtClean="0"/>
          </a:p>
          <a:p>
            <a:pPr algn="ctr"/>
            <a:r>
              <a:rPr lang="en-US" dirty="0" smtClean="0"/>
              <a:t>Profile and Planning Resources</a:t>
            </a:r>
            <a:endParaRPr lang="en-US" dirty="0"/>
          </a:p>
        </p:txBody>
      </p:sp>
      <p:pic>
        <p:nvPicPr>
          <p:cNvPr id="11" name="Picture 10" descr="Screen Shot 2011-11-03 at 8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38" y="1137598"/>
            <a:ext cx="1045536" cy="701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 Shot 2011-11-03 at 4.5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6" y="1479162"/>
            <a:ext cx="1043367" cy="701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Screen Shot 2011-11-03 at 4.52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7" y="1473012"/>
            <a:ext cx="1034744" cy="7077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07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br>
              <a:rPr lang="en-US" dirty="0" smtClean="0"/>
            </a:br>
            <a:r>
              <a:rPr lang="en-US" dirty="0" err="1" smtClean="0"/>
              <a:t>MYLowe’s</a:t>
            </a:r>
            <a:r>
              <a:rPr lang="en-US" dirty="0" smtClean="0"/>
              <a:t> and SMART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Early Thoughts Regarding: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Phased roll out of SMART HOME product/services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Phased integration of </a:t>
            </a:r>
            <a:r>
              <a:rPr lang="en-US" sz="1600" dirty="0" err="1" smtClean="0"/>
              <a:t>MYLowe’s</a:t>
            </a:r>
            <a:r>
              <a:rPr lang="en-US" sz="1600" dirty="0"/>
              <a:t> </a:t>
            </a:r>
            <a:r>
              <a:rPr lang="en-US" sz="1600" dirty="0" smtClean="0"/>
              <a:t>brand/platform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50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3200"/>
            <a:ext cx="8229600" cy="842963"/>
          </a:xfrm>
        </p:spPr>
        <p:txBody>
          <a:bodyPr/>
          <a:lstStyle/>
          <a:p>
            <a:r>
              <a:rPr lang="en-US" dirty="0" smtClean="0"/>
              <a:t>There will be a phased roll out of the SMART HOME product and its integration with the </a:t>
            </a:r>
            <a:r>
              <a:rPr lang="en-US" dirty="0" err="1" smtClean="0"/>
              <a:t>MYLowe’s</a:t>
            </a:r>
            <a:r>
              <a:rPr lang="en-US" dirty="0" smtClean="0"/>
              <a:t> suite of services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41401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1Q12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3200" y="4292600"/>
            <a:ext cx="838201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102601" y="4292600"/>
            <a:ext cx="876299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93999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2Q12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73590" y="4292600"/>
            <a:ext cx="175259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3Q12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326188" y="4292600"/>
            <a:ext cx="1776413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4Q12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533371"/>
            <a:ext cx="842361" cy="3987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Picture 16" descr="House Frame 0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3695700"/>
            <a:ext cx="842360" cy="501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1" name="Left-Right Arrow 20"/>
          <p:cNvSpPr/>
          <p:nvPr/>
        </p:nvSpPr>
        <p:spPr>
          <a:xfrm>
            <a:off x="127000" y="1066800"/>
            <a:ext cx="8890000" cy="1320800"/>
          </a:xfrm>
          <a:prstGeom prst="leftRightArrow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Users Continue To Opt In To </a:t>
            </a:r>
            <a:r>
              <a:rPr lang="en-US" sz="1600" dirty="0" err="1" smtClean="0">
                <a:solidFill>
                  <a:schemeClr val="tx2"/>
                </a:solidFill>
              </a:rPr>
              <a:t>MYLowe’s</a:t>
            </a:r>
            <a:r>
              <a:rPr lang="en-US" sz="1600" dirty="0" smtClean="0">
                <a:solidFill>
                  <a:schemeClr val="tx2"/>
                </a:solidFill>
              </a:rPr>
              <a:t> Key Fob Program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793999" y="1500370"/>
            <a:ext cx="6223001" cy="1320800"/>
          </a:xfrm>
          <a:prstGeom prst="rightArrow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 smtClean="0"/>
              <a:t>MYLowe’s</a:t>
            </a:r>
            <a:r>
              <a:rPr lang="en-US" sz="1600" dirty="0" smtClean="0"/>
              <a:t> Interface Offers Light SMART HOME Support</a:t>
            </a:r>
            <a:endParaRPr lang="en-US" sz="1600" dirty="0"/>
          </a:p>
        </p:txBody>
      </p:sp>
      <p:pic>
        <p:nvPicPr>
          <p:cNvPr id="23" name="Picture 22" descr="House Frame 0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88" y="3238500"/>
            <a:ext cx="842360" cy="501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4" name="Right Arrow 23"/>
          <p:cNvSpPr/>
          <p:nvPr/>
        </p:nvSpPr>
        <p:spPr>
          <a:xfrm>
            <a:off x="6326188" y="1932170"/>
            <a:ext cx="2690812" cy="1320800"/>
          </a:xfrm>
          <a:prstGeom prst="rightArrow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Robust Integration SMART HOME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93999" y="1841500"/>
            <a:ext cx="0" cy="235564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6188" y="2249670"/>
            <a:ext cx="0" cy="149027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entagon 28"/>
          <p:cNvSpPr/>
          <p:nvPr/>
        </p:nvSpPr>
        <p:spPr>
          <a:xfrm>
            <a:off x="3276601" y="3810000"/>
            <a:ext cx="5702300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912959" y="3367270"/>
            <a:ext cx="2104041" cy="2794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Party Monitoring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4389</Words>
  <Application>Microsoft Macintosh PowerPoint</Application>
  <PresentationFormat>On-screen Show (4:3)</PresentationFormat>
  <Paragraphs>745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MYLowe’s SMART HOME ADDITIONAL SLIDES </vt:lpstr>
      <vt:lpstr>What is SMART HOME?</vt:lpstr>
      <vt:lpstr>What does SMART HOME Consist Of?</vt:lpstr>
      <vt:lpstr>What does SMART HOME Consist Of?</vt:lpstr>
      <vt:lpstr>What does SMART HOME Consist Of?</vt:lpstr>
      <vt:lpstr>What does SMART HOME Consist Of?</vt:lpstr>
      <vt:lpstr>What is MYLowe’s SMART HOME Integration?</vt:lpstr>
      <vt:lpstr>Timeline MYLowe’s and SMART HOME</vt:lpstr>
      <vt:lpstr>Timeline</vt:lpstr>
      <vt:lpstr>Timeline Baseline: MYLowe’s Opt In</vt:lpstr>
      <vt:lpstr>Timeline Milestone 1: Product Launch</vt:lpstr>
      <vt:lpstr>Timeline Milestone 2: Program Launch</vt:lpstr>
      <vt:lpstr>The Potential Relationship Between MYLowe’s and SMART HOME</vt:lpstr>
      <vt:lpstr>MYLowe’s User Perspective</vt:lpstr>
      <vt:lpstr>MYLowe’s User Perspective NOW</vt:lpstr>
      <vt:lpstr>MYLowe’s User Perspective NOW</vt:lpstr>
      <vt:lpstr>MYLowe’s User Perspective SOON</vt:lpstr>
      <vt:lpstr>MYLowe’s User Perspective SOON</vt:lpstr>
      <vt:lpstr>MYLowe’s User Perspective SOON</vt:lpstr>
      <vt:lpstr>MYLowe’s User Perspective SMART HOME</vt:lpstr>
      <vt:lpstr>MYLowe’s Perspective SMART HOME</vt:lpstr>
      <vt:lpstr>MYLowe’s Perspective SMART HOME</vt:lpstr>
      <vt:lpstr>MYLowe’s Perspective SMART HOME</vt:lpstr>
      <vt:lpstr>SMART HOME Value To MYLowe’s</vt:lpstr>
      <vt:lpstr>MYLowe’s SMART HOME Ecosystem</vt:lpstr>
      <vt:lpstr>The MYLowe’s SMART HOME Ecosystem</vt:lpstr>
      <vt:lpstr>The MYLowe’s SMART HOME Ecosystem</vt:lpstr>
      <vt:lpstr>The MYLowe’s SMART HOME Ecosystem</vt:lpstr>
      <vt:lpstr>The MYLowe’s SMART HOME Ecosystem</vt:lpstr>
      <vt:lpstr>The MYLowe’s SMART HOME Ecosystem</vt:lpstr>
      <vt:lpstr>The MYLowe’s SMART HOME Ecosystem</vt:lpstr>
      <vt:lpstr>The SH Ongoing Purchase Ecosystem</vt:lpstr>
      <vt:lpstr>The SH Ongoing Purchase Ecosystem</vt:lpstr>
      <vt:lpstr>SH Purchase Ecosystem: User Input</vt:lpstr>
      <vt:lpstr>SH Purchase Ecosystem: User Input</vt:lpstr>
      <vt:lpstr>SH Purchase Ecosystem: User Input</vt:lpstr>
      <vt:lpstr>SH Purchase Ecosystem: House Input</vt:lpstr>
      <vt:lpstr>SH Purchase Ecosystem: House Input</vt:lpstr>
      <vt:lpstr>SH Purchase Ecosystem: House Input</vt:lpstr>
      <vt:lpstr>SH Purchase Ecosystem: Physical Store</vt:lpstr>
      <vt:lpstr>SH Purchase Ecosystem: Physical Store</vt:lpstr>
      <vt:lpstr>SH Purchase Ecosystem: Physical Store</vt:lpstr>
      <vt:lpstr>SH Purchase Ecosystem: Virtual Storefront</vt:lpstr>
      <vt:lpstr>SH Purchase Ecosystem: Virtual Storefront</vt:lpstr>
      <vt:lpstr>SH Purchase Ecosystem: Virtual Storefront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The User’s Journey Into The SH Ecosystem</vt:lpstr>
      <vt:lpstr>A Two-Stage User Journey</vt:lpstr>
      <vt:lpstr>Stages of The SMART HOME User Journey</vt:lpstr>
      <vt:lpstr>Visualizing The User Journey</vt:lpstr>
      <vt:lpstr>A Two-Stage Journey</vt:lpstr>
      <vt:lpstr>PowerPoint Presentation</vt:lpstr>
      <vt:lpstr>PowerPoint Presentation</vt:lpstr>
      <vt:lpstr>A Three-Phase User Journey</vt:lpstr>
      <vt:lpstr>Stages of The SMART HOME User Journey</vt:lpstr>
      <vt:lpstr>Visualizing The User Journey</vt:lpstr>
      <vt:lpstr>Step 0: Awareness and Interest</vt:lpstr>
      <vt:lpstr>Step 1: Go To [Lowe’s] Channel Choice</vt:lpstr>
      <vt:lpstr>Step 2: Consideration and Decision</vt:lpstr>
      <vt:lpstr>Step 3: Purchase and Delivery</vt:lpstr>
      <vt:lpstr>Step 4: Activation and Installation</vt:lpstr>
      <vt:lpstr>Step 5: Configuration and Use</vt:lpstr>
      <vt:lpstr>Step 00: Optimization and Expansion</vt:lpstr>
      <vt:lpstr>Using Inspiration To Drive Sales</vt:lpstr>
    </vt:vector>
  </TitlesOfParts>
  <Company>Macquarium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MYLowe’s SMART HOME</dc:title>
  <dc:creator>Ken Kisselman</dc:creator>
  <cp:lastModifiedBy>Ken Kisselman</cp:lastModifiedBy>
  <cp:revision>196</cp:revision>
  <dcterms:created xsi:type="dcterms:W3CDTF">2011-11-03T13:56:24Z</dcterms:created>
  <dcterms:modified xsi:type="dcterms:W3CDTF">2011-11-11T21:49:18Z</dcterms:modified>
</cp:coreProperties>
</file>